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102"/>
  </p:notesMasterIdLst>
  <p:handoutMasterIdLst>
    <p:handoutMasterId r:id="rId103"/>
  </p:handoutMasterIdLst>
  <p:sldIdLst>
    <p:sldId id="256" r:id="rId2"/>
    <p:sldId id="257" r:id="rId3"/>
    <p:sldId id="263" r:id="rId4"/>
    <p:sldId id="258" r:id="rId5"/>
    <p:sldId id="312" r:id="rId6"/>
    <p:sldId id="322" r:id="rId7"/>
    <p:sldId id="260" r:id="rId8"/>
    <p:sldId id="261" r:id="rId9"/>
    <p:sldId id="264" r:id="rId10"/>
    <p:sldId id="266" r:id="rId11"/>
    <p:sldId id="323" r:id="rId12"/>
    <p:sldId id="267" r:id="rId13"/>
    <p:sldId id="324" r:id="rId14"/>
    <p:sldId id="325" r:id="rId15"/>
    <p:sldId id="326" r:id="rId16"/>
    <p:sldId id="268" r:id="rId17"/>
    <p:sldId id="269" r:id="rId18"/>
    <p:sldId id="270" r:id="rId19"/>
    <p:sldId id="359" r:id="rId20"/>
    <p:sldId id="327" r:id="rId21"/>
    <p:sldId id="272" r:id="rId22"/>
    <p:sldId id="273" r:id="rId23"/>
    <p:sldId id="274" r:id="rId24"/>
    <p:sldId id="328" r:id="rId25"/>
    <p:sldId id="329" r:id="rId26"/>
    <p:sldId id="331" r:id="rId27"/>
    <p:sldId id="332" r:id="rId28"/>
    <p:sldId id="330" r:id="rId29"/>
    <p:sldId id="333" r:id="rId30"/>
    <p:sldId id="276" r:id="rId31"/>
    <p:sldId id="277" r:id="rId32"/>
    <p:sldId id="337" r:id="rId33"/>
    <p:sldId id="278" r:id="rId34"/>
    <p:sldId id="334" r:id="rId35"/>
    <p:sldId id="279" r:id="rId36"/>
    <p:sldId id="336" r:id="rId37"/>
    <p:sldId id="338" r:id="rId38"/>
    <p:sldId id="335" r:id="rId39"/>
    <p:sldId id="339" r:id="rId40"/>
    <p:sldId id="280" r:id="rId41"/>
    <p:sldId id="281" r:id="rId42"/>
    <p:sldId id="282" r:id="rId43"/>
    <p:sldId id="283" r:id="rId44"/>
    <p:sldId id="284" r:id="rId45"/>
    <p:sldId id="285" r:id="rId46"/>
    <p:sldId id="286" r:id="rId47"/>
    <p:sldId id="340" r:id="rId48"/>
    <p:sldId id="287" r:id="rId49"/>
    <p:sldId id="341" r:id="rId50"/>
    <p:sldId id="288" r:id="rId51"/>
    <p:sldId id="289" r:id="rId52"/>
    <p:sldId id="290" r:id="rId53"/>
    <p:sldId id="291" r:id="rId54"/>
    <p:sldId id="342" r:id="rId55"/>
    <p:sldId id="292" r:id="rId56"/>
    <p:sldId id="293" r:id="rId57"/>
    <p:sldId id="343" r:id="rId58"/>
    <p:sldId id="344" r:id="rId59"/>
    <p:sldId id="294" r:id="rId60"/>
    <p:sldId id="295" r:id="rId61"/>
    <p:sldId id="296" r:id="rId62"/>
    <p:sldId id="297" r:id="rId63"/>
    <p:sldId id="315" r:id="rId64"/>
    <p:sldId id="298" r:id="rId65"/>
    <p:sldId id="345" r:id="rId66"/>
    <p:sldId id="300" r:id="rId67"/>
    <p:sldId id="301" r:id="rId68"/>
    <p:sldId id="303" r:id="rId69"/>
    <p:sldId id="346" r:id="rId70"/>
    <p:sldId id="347" r:id="rId71"/>
    <p:sldId id="304" r:id="rId72"/>
    <p:sldId id="305" r:id="rId73"/>
    <p:sldId id="306" r:id="rId74"/>
    <p:sldId id="307" r:id="rId75"/>
    <p:sldId id="308" r:id="rId76"/>
    <p:sldId id="309" r:id="rId77"/>
    <p:sldId id="310" r:id="rId78"/>
    <p:sldId id="348" r:id="rId79"/>
    <p:sldId id="321" r:id="rId80"/>
    <p:sldId id="349" r:id="rId81"/>
    <p:sldId id="350" r:id="rId82"/>
    <p:sldId id="351" r:id="rId83"/>
    <p:sldId id="352" r:id="rId84"/>
    <p:sldId id="353" r:id="rId85"/>
    <p:sldId id="354" r:id="rId86"/>
    <p:sldId id="355" r:id="rId87"/>
    <p:sldId id="313" r:id="rId88"/>
    <p:sldId id="314" r:id="rId89"/>
    <p:sldId id="316" r:id="rId90"/>
    <p:sldId id="320" r:id="rId91"/>
    <p:sldId id="317" r:id="rId92"/>
    <p:sldId id="318" r:id="rId93"/>
    <p:sldId id="319" r:id="rId94"/>
    <p:sldId id="357" r:id="rId95"/>
    <p:sldId id="358" r:id="rId96"/>
    <p:sldId id="361" r:id="rId97"/>
    <p:sldId id="363" r:id="rId98"/>
    <p:sldId id="356" r:id="rId99"/>
    <p:sldId id="362" r:id="rId100"/>
    <p:sldId id="360"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31" autoAdjust="0"/>
    <p:restoredTop sz="94660"/>
  </p:normalViewPr>
  <p:slideViewPr>
    <p:cSldViewPr snapToGrid="0">
      <p:cViewPr varScale="1">
        <p:scale>
          <a:sx n="92" d="100"/>
          <a:sy n="92" d="100"/>
        </p:scale>
        <p:origin x="44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image" Target="../media/image1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image" Target="../media/image5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D5A421-635A-4267-A816-5F1397F512C1}" type="datetimeFigureOut">
              <a:rPr lang="en-US" smtClean="0"/>
              <a:t>8/24/2015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EECT 101 Lab Notebook</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34FD20-257F-4FCA-AC75-43C3D2264818}" type="slidenum">
              <a:rPr lang="en-US" smtClean="0"/>
              <a:t>‹#›</a:t>
            </a:fld>
            <a:endParaRPr lang="en-US"/>
          </a:p>
        </p:txBody>
      </p:sp>
    </p:spTree>
    <p:extLst>
      <p:ext uri="{BB962C8B-B14F-4D97-AF65-F5344CB8AC3E}">
        <p14:creationId xmlns:p14="http://schemas.microsoft.com/office/powerpoint/2010/main" val="226819690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17B520-790F-48F8-918D-EF9E0739F45C}" type="datetimeFigureOut">
              <a:rPr lang="en-US" smtClean="0"/>
              <a:t>8/24/2015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EECT 101 Lab Notebook</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E2744A-C54B-4E84-AC36-D0A55A5BC28D}" type="slidenum">
              <a:rPr lang="en-US" smtClean="0"/>
              <a:t>‹#›</a:t>
            </a:fld>
            <a:endParaRPr lang="en-US"/>
          </a:p>
        </p:txBody>
      </p:sp>
    </p:spTree>
    <p:extLst>
      <p:ext uri="{BB962C8B-B14F-4D97-AF65-F5344CB8AC3E}">
        <p14:creationId xmlns:p14="http://schemas.microsoft.com/office/powerpoint/2010/main" val="321237404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2744A-C54B-4E84-AC36-D0A55A5BC28D}" type="slidenum">
              <a:rPr lang="en-US" smtClean="0"/>
              <a:t>1</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Tree>
    <p:extLst>
      <p:ext uri="{BB962C8B-B14F-4D97-AF65-F5344CB8AC3E}">
        <p14:creationId xmlns:p14="http://schemas.microsoft.com/office/powerpoint/2010/main" val="2511947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2744A-C54B-4E84-AC36-D0A55A5BC28D}" type="slidenum">
              <a:rPr lang="en-US" smtClean="0"/>
              <a:t>2</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Tree>
    <p:extLst>
      <p:ext uri="{BB962C8B-B14F-4D97-AF65-F5344CB8AC3E}">
        <p14:creationId xmlns:p14="http://schemas.microsoft.com/office/powerpoint/2010/main" val="599201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9D4462A-C5F9-4033-B39F-2E83D52ABE4B}" type="datetime1">
              <a:rPr lang="en-US" smtClean="0"/>
              <a:t>8/24/2015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590197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6BA75C-6DF3-48B4-B643-BB4749C5096A}" type="datetime1">
              <a:rPr lang="en-US" smtClean="0"/>
              <a:t>8/24/2015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36536180"/>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6BA75C-6DF3-48B4-B643-BB4749C5096A}" type="datetime1">
              <a:rPr lang="en-US" smtClean="0"/>
              <a:t>8/24/2015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15158228"/>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6BA75C-6DF3-48B4-B643-BB4749C5096A}" type="datetime1">
              <a:rPr lang="en-US" smtClean="0"/>
              <a:t>8/24/2015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992870794"/>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6BA75C-6DF3-48B4-B643-BB4749C5096A}" type="datetime1">
              <a:rPr lang="en-US" smtClean="0"/>
              <a:t>8/24/2015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86504970"/>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6BA75C-6DF3-48B4-B643-BB4749C5096A}" type="datetime1">
              <a:rPr lang="en-US" smtClean="0"/>
              <a:t>8/24/2015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2843042345"/>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17971A-8C81-4817-8C8D-0DCED580D813}" type="datetime1">
              <a:rPr lang="en-US" smtClean="0"/>
              <a:t>8/24/2015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2092546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F62518-6E2F-432D-AF42-7B80CC314E39}" type="datetime1">
              <a:rPr lang="en-US" smtClean="0"/>
              <a:t>8/24/2015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885890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21F6E6-0889-441F-95B0-BC12C76E2D87}" type="datetime1">
              <a:rPr lang="en-US" smtClean="0"/>
              <a:t>8/24/2015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885928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23A2EF-1DE5-452F-AF8E-F0F36A72E8BC}" type="datetime1">
              <a:rPr lang="en-US" smtClean="0"/>
              <a:t>8/24/2015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1117343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FFDB46D-D7B7-48EE-B616-0508A7A7D477}" type="datetime1">
              <a:rPr lang="en-US" smtClean="0"/>
              <a:t>8/24/2015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7" name="Slide Number Placeholder 6"/>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1369996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747F2E-22D2-4B37-A9D2-CFF11AC09E74}" type="datetime1">
              <a:rPr lang="en-US" smtClean="0"/>
              <a:t>8/24/2015</a:t>
            </a:fld>
            <a:endParaRPr lang="en-US"/>
          </a:p>
        </p:txBody>
      </p:sp>
      <p:sp>
        <p:nvSpPr>
          <p:cNvPr id="8" name="Footer Placeholder 7"/>
          <p:cNvSpPr>
            <a:spLocks noGrp="1"/>
          </p:cNvSpPr>
          <p:nvPr>
            <p:ph type="ftr" sz="quarter" idx="11"/>
          </p:nvPr>
        </p:nvSpPr>
        <p:spPr/>
        <p:txBody>
          <a:bodyPr/>
          <a:lstStyle/>
          <a:p>
            <a:r>
              <a:rPr lang="en-US" smtClean="0"/>
              <a:t>EECT 101 Lab Notebook</a:t>
            </a:r>
            <a:endParaRPr lang="en-US"/>
          </a:p>
        </p:txBody>
      </p:sp>
      <p:sp>
        <p:nvSpPr>
          <p:cNvPr id="9" name="Slide Number Placeholder 8"/>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2700926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432C8-42A7-477A-99AF-E57BEE3A42B3}" type="datetime1">
              <a:rPr lang="en-US" smtClean="0"/>
              <a:t>8/24/2015</a:t>
            </a:fld>
            <a:endParaRPr lang="en-US"/>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1856790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922950-16BF-44DB-813F-03297FCA0A29}" type="datetime1">
              <a:rPr lang="en-US" smtClean="0"/>
              <a:t>8/24/2015</a:t>
            </a:fld>
            <a:endParaRPr lang="en-US"/>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29109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20AD28-700A-477B-94B4-252658AF282F}" type="datetime1">
              <a:rPr lang="en-US" smtClean="0"/>
              <a:t>8/24/2015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7" name="Slide Number Placeholder 6"/>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609151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17783-D0AF-4E3B-914F-0ACEAE07C37C}" type="datetime1">
              <a:rPr lang="en-US" smtClean="0"/>
              <a:t>8/24/2015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7" name="Slide Number Placeholder 6"/>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028784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76BA75C-6DF3-48B4-B643-BB4749C5096A}" type="datetime1">
              <a:rPr lang="en-US" smtClean="0"/>
              <a:t>8/24/2015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EECT 101 Lab Notebook</a:t>
            </a:r>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205E3D1-8C80-40C9-AABD-810F903285A1}" type="slidenum">
              <a:rPr lang="en-US" smtClean="0"/>
              <a:t>‹#›</a:t>
            </a:fld>
            <a:endParaRPr lang="en-US"/>
          </a:p>
        </p:txBody>
      </p:sp>
    </p:spTree>
    <p:extLst>
      <p:ext uri="{BB962C8B-B14F-4D97-AF65-F5344CB8AC3E}">
        <p14:creationId xmlns:p14="http://schemas.microsoft.com/office/powerpoint/2010/main" val="43918045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kvQBhXo_tF0" TargetMode="External"/><Relationship Id="rId2" Type="http://schemas.openxmlformats.org/officeDocument/2006/relationships/hyperlink" Target="http://www.ivytechengineering.com/" TargetMode="External"/><Relationship Id="rId1" Type="http://schemas.openxmlformats.org/officeDocument/2006/relationships/slideLayout" Target="../slideLayouts/slideLayout2.xml"/><Relationship Id="rId5" Type="http://schemas.openxmlformats.org/officeDocument/2006/relationships/hyperlink" Target="https://www.youtube.com/watch?v=d34-VKc2cyY" TargetMode="External"/><Relationship Id="rId4" Type="http://schemas.openxmlformats.org/officeDocument/2006/relationships/hyperlink" Target="http://www.ivytechengineering.com/ee_stuff/ee101_vids_resistors.html"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hyperlink" Target="http://www.ivytechengineering.co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www.ivytechengineering.com/"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package" Target="../embeddings/Microsoft_Excel_Worksheet1.xlsx"/><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oleObject" Target="../embeddings/oleObject2.bin"/><Relationship Id="rId7" Type="http://schemas.openxmlformats.org/officeDocument/2006/relationships/package" Target="../embeddings/Microsoft_Excel_Worksheet3.xlsx"/><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6.png"/><Relationship Id="rId5" Type="http://schemas.openxmlformats.org/officeDocument/2006/relationships/image" Target="../media/image14.emf"/><Relationship Id="rId10" Type="http://schemas.openxmlformats.org/officeDocument/2006/relationships/package" Target="../embeddings/Microsoft_Excel_Worksheet4.xlsx"/><Relationship Id="rId4" Type="http://schemas.openxmlformats.org/officeDocument/2006/relationships/package" Target="../embeddings/Microsoft_Excel_Worksheet2.xlsx"/><Relationship Id="rId9"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oleObject" Target="../embeddings/oleObject5.bin"/><Relationship Id="rId7" Type="http://schemas.openxmlformats.org/officeDocument/2006/relationships/package" Target="../embeddings/Microsoft_Excel_Worksheet6.xls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21.emf"/><Relationship Id="rId5" Type="http://schemas.openxmlformats.org/officeDocument/2006/relationships/image" Target="../media/image19.png"/><Relationship Id="rId10" Type="http://schemas.openxmlformats.org/officeDocument/2006/relationships/package" Target="../embeddings/Microsoft_Excel_Worksheet7.xlsx"/><Relationship Id="rId4" Type="http://schemas.openxmlformats.org/officeDocument/2006/relationships/package" Target="../embeddings/Microsoft_Excel_Worksheet5.xlsx"/><Relationship Id="rId9" Type="http://schemas.openxmlformats.org/officeDocument/2006/relationships/oleObject" Target="../embeddings/oleObject7.bin"/></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4.png"/><Relationship Id="rId4" Type="http://schemas.openxmlformats.org/officeDocument/2006/relationships/package" Target="../embeddings/Microsoft_Excel_Worksheet8.xlsx"/></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www.ivytechengineering.com" TargetMode="External"/><Relationship Id="rId2" Type="http://schemas.openxmlformats.org/officeDocument/2006/relationships/hyperlink" Target="http://www.ivytechengineering.com/" TargetMode="External"/><Relationship Id="rId1" Type="http://schemas.openxmlformats.org/officeDocument/2006/relationships/slideLayout" Target="../slideLayouts/slideLayout2.xml"/><Relationship Id="rId4" Type="http://schemas.openxmlformats.org/officeDocument/2006/relationships/hyperlink" Target="http://www.amidoncorp.com" TargetMode="Externa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8.emf"/><Relationship Id="rId4" Type="http://schemas.openxmlformats.org/officeDocument/2006/relationships/oleObject" Target="../embeddings/Microsoft_Excel_97-2003_Worksheet1.xls"/></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32.jp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oleObject" Target="../embeddings/Microsoft_Excel_97-2003_Worksheet2.xls"/></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35.jp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oleObject" Target="../embeddings/Microsoft_Excel_97-2003_Worksheet3.xls"/></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ivytechengineering.co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oqV2xU1fee8" TargetMode="External"/><Relationship Id="rId2" Type="http://schemas.openxmlformats.org/officeDocument/2006/relationships/hyperlink" Target="http://www.ivytechengineering.com" TargetMode="External"/><Relationship Id="rId1" Type="http://schemas.openxmlformats.org/officeDocument/2006/relationships/slideLayout" Target="../slideLayouts/slideLayout2.xml"/><Relationship Id="rId4" Type="http://schemas.openxmlformats.org/officeDocument/2006/relationships/hyperlink" Target="https://www.youtube.com/watch?v=-lnRf2biz50"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hyperlink" Target="http://www.ivytechengineering.com"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4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Vbz_MKT7KnI" TargetMode="External"/><Relationship Id="rId2" Type="http://schemas.openxmlformats.org/officeDocument/2006/relationships/hyperlink" Target="http://www.ivytechengineering.com" TargetMode="Externa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oleObject" Target="../embeddings/Microsoft_Excel_97-2003_Worksheet7.xls"/><Relationship Id="rId18" Type="http://schemas.openxmlformats.org/officeDocument/2006/relationships/image" Target="../media/image60.jpg"/><Relationship Id="rId3" Type="http://schemas.openxmlformats.org/officeDocument/2006/relationships/oleObject" Target="../embeddings/oleObject12.bin"/><Relationship Id="rId7" Type="http://schemas.openxmlformats.org/officeDocument/2006/relationships/oleObject" Target="../embeddings/Microsoft_Excel_97-2003_Worksheet5.xls"/><Relationship Id="rId12" Type="http://schemas.openxmlformats.org/officeDocument/2006/relationships/oleObject" Target="../embeddings/oleObject15.bin"/><Relationship Id="rId17" Type="http://schemas.openxmlformats.org/officeDocument/2006/relationships/image" Target="../media/image59.png"/><Relationship Id="rId2" Type="http://schemas.openxmlformats.org/officeDocument/2006/relationships/slideLayout" Target="../slideLayouts/slideLayout2.xml"/><Relationship Id="rId16" Type="http://schemas.openxmlformats.org/officeDocument/2006/relationships/oleObject" Target="../embeddings/Microsoft_Excel_97-2003_Worksheet8.xls"/><Relationship Id="rId1" Type="http://schemas.openxmlformats.org/officeDocument/2006/relationships/vmlDrawing" Target="../drawings/vmlDrawing8.vml"/><Relationship Id="rId6" Type="http://schemas.openxmlformats.org/officeDocument/2006/relationships/oleObject" Target="../embeddings/oleObject13.bin"/><Relationship Id="rId11" Type="http://schemas.openxmlformats.org/officeDocument/2006/relationships/image" Target="../media/image57.png"/><Relationship Id="rId5" Type="http://schemas.openxmlformats.org/officeDocument/2006/relationships/image" Target="../media/image55.png"/><Relationship Id="rId15" Type="http://schemas.openxmlformats.org/officeDocument/2006/relationships/oleObject" Target="../embeddings/oleObject16.bin"/><Relationship Id="rId10" Type="http://schemas.openxmlformats.org/officeDocument/2006/relationships/oleObject" Target="../embeddings/Microsoft_Excel_97-2003_Worksheet6.xls"/><Relationship Id="rId4" Type="http://schemas.openxmlformats.org/officeDocument/2006/relationships/oleObject" Target="../embeddings/Microsoft_Excel_97-2003_Worksheet4.xls"/><Relationship Id="rId9" Type="http://schemas.openxmlformats.org/officeDocument/2006/relationships/oleObject" Target="../embeddings/oleObject14.bin"/><Relationship Id="rId1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youtube.com/watch?v=WZN42JO_kFo"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youtube.com/watch?v=IIDp0nfPrts"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hyperlink" Target="http://www.ivytechengineering.com/"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6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pSyitNgy8hE" TargetMode="External"/><Relationship Id="rId2" Type="http://schemas.openxmlformats.org/officeDocument/2006/relationships/hyperlink" Target="https://www.youtube.com/watch?v=t6nGiBzGLD8" TargetMode="Externa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youtube.com/watch?v=cyhzpFqXwdA"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hyperlink" Target="http://www.computerhope.com/esd.htm" TargetMode="External"/><Relationship Id="rId2" Type="http://schemas.openxmlformats.org/officeDocument/2006/relationships/hyperlink" Target="https://www.youtube.com/watch?v=yHijVbN5CYY" TargetMode="Externa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hyperlink" Target="https://www.youtube.com/watch?v=Vbz_MKT7KnI"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2832" y="1214438"/>
            <a:ext cx="9144000" cy="2387600"/>
          </a:xfrm>
        </p:spPr>
        <p:txBody>
          <a:bodyPr/>
          <a:lstStyle/>
          <a:p>
            <a:r>
              <a:rPr lang="en-US" dirty="0" smtClean="0"/>
              <a:t>EECT 101-50C Lab Notebook</a:t>
            </a:r>
            <a:endParaRPr lang="en-US" dirty="0"/>
          </a:p>
        </p:txBody>
      </p:sp>
      <p:sp>
        <p:nvSpPr>
          <p:cNvPr id="3" name="Subtitle 2"/>
          <p:cNvSpPr>
            <a:spLocks noGrp="1"/>
          </p:cNvSpPr>
          <p:nvPr>
            <p:ph type="subTitle" idx="1"/>
          </p:nvPr>
        </p:nvSpPr>
        <p:spPr>
          <a:xfrm>
            <a:off x="1222862" y="4137331"/>
            <a:ext cx="7766936" cy="1096899"/>
          </a:xfrm>
        </p:spPr>
        <p:txBody>
          <a:bodyPr>
            <a:noAutofit/>
          </a:bodyPr>
          <a:lstStyle/>
          <a:p>
            <a:r>
              <a:rPr lang="en-US" sz="2400" dirty="0" smtClean="0"/>
              <a:t>ELECTRONIC PROJECTS</a:t>
            </a:r>
          </a:p>
          <a:p>
            <a:r>
              <a:rPr lang="en-US" sz="2400" dirty="0" smtClean="0"/>
              <a:t>Spring 2015</a:t>
            </a:r>
          </a:p>
          <a:p>
            <a:r>
              <a:rPr lang="en-US" sz="2400" dirty="0" smtClean="0"/>
              <a:t>Eh Doh Lwe</a:t>
            </a:r>
          </a:p>
          <a:p>
            <a:r>
              <a:rPr lang="en-US" sz="2400" dirty="0" smtClean="0"/>
              <a:t>5-6-15</a:t>
            </a:r>
            <a:endParaRPr lang="en-US" sz="2400" dirty="0"/>
          </a:p>
        </p:txBody>
      </p:sp>
    </p:spTree>
    <p:extLst>
      <p:ext uri="{BB962C8B-B14F-4D97-AF65-F5344CB8AC3E}">
        <p14:creationId xmlns:p14="http://schemas.microsoft.com/office/powerpoint/2010/main" val="37592670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lstStyle/>
          <a:p>
            <a:r>
              <a:rPr lang="en-US" dirty="0" smtClean="0"/>
              <a:t>Lab 2 – Resistors and Ohm’s Law</a:t>
            </a:r>
            <a:endParaRPr lang="en-US" dirty="0"/>
          </a:p>
        </p:txBody>
      </p:sp>
      <p:sp>
        <p:nvSpPr>
          <p:cNvPr id="3" name="Content Placeholder 2"/>
          <p:cNvSpPr>
            <a:spLocks noGrp="1"/>
          </p:cNvSpPr>
          <p:nvPr>
            <p:ph idx="1"/>
          </p:nvPr>
        </p:nvSpPr>
        <p:spPr>
          <a:xfrm>
            <a:off x="838200" y="1459345"/>
            <a:ext cx="10515600" cy="4717618"/>
          </a:xfrm>
        </p:spPr>
        <p:txBody>
          <a:bodyPr>
            <a:normAutofit fontScale="92500" lnSpcReduction="10000"/>
          </a:bodyPr>
          <a:lstStyle/>
          <a:p>
            <a:r>
              <a:rPr lang="en-US" dirty="0" smtClean="0"/>
              <a:t>Objective</a:t>
            </a:r>
          </a:p>
          <a:p>
            <a:pPr marL="914400" lvl="2" indent="0">
              <a:buNone/>
            </a:pPr>
            <a:r>
              <a:rPr lang="en-US" dirty="0" smtClean="0"/>
              <a:t>To understand how resistors work in Series and Parallel</a:t>
            </a:r>
          </a:p>
          <a:p>
            <a:r>
              <a:rPr lang="en-US" dirty="0" smtClean="0"/>
              <a:t>Equipment and Material</a:t>
            </a:r>
          </a:p>
          <a:p>
            <a:pPr marL="914400" lvl="2" indent="0">
              <a:buNone/>
            </a:pPr>
            <a:r>
              <a:rPr lang="en-US" dirty="0" smtClean="0"/>
              <a:t>5 different resistors, NI Elvis II+ Board, DMM</a:t>
            </a:r>
          </a:p>
          <a:p>
            <a:pPr marL="457200" lvl="1" indent="0">
              <a:buNone/>
            </a:pPr>
            <a:r>
              <a:rPr lang="en-US" dirty="0" err="1"/>
              <a:t>Multimeter</a:t>
            </a:r>
            <a:r>
              <a:rPr lang="en-US" dirty="0"/>
              <a:t>                Elvis	      </a:t>
            </a:r>
            <a:r>
              <a:rPr lang="en-US" dirty="0" smtClean="0"/>
              <a:t>                                   5 Resistors</a:t>
            </a:r>
            <a:endParaRPr lang="en-US" dirty="0"/>
          </a:p>
          <a:p>
            <a:pPr marL="0" indent="0">
              <a:buNone/>
            </a:pPr>
            <a:r>
              <a:rPr lang="en-US" sz="2000" dirty="0"/>
              <a:t>     Brand: GW </a:t>
            </a:r>
            <a:r>
              <a:rPr lang="en-US" sz="2000" dirty="0" err="1"/>
              <a:t>instek</a:t>
            </a:r>
            <a:r>
              <a:rPr lang="en-US" sz="2000" dirty="0"/>
              <a:t>           Model: NI Elvis II+		</a:t>
            </a:r>
            <a:r>
              <a:rPr lang="en-US" sz="2000" dirty="0" smtClean="0"/>
              <a:t>1 </a:t>
            </a:r>
            <a:r>
              <a:rPr lang="en-US" sz="2000" dirty="0"/>
              <a:t>k </a:t>
            </a:r>
            <a:r>
              <a:rPr lang="en-US" sz="2000" dirty="0" smtClean="0"/>
              <a:t>ohms		2.2K ohms</a:t>
            </a:r>
            <a:endParaRPr lang="en-US" sz="2000" dirty="0"/>
          </a:p>
          <a:p>
            <a:pPr marL="0" indent="0">
              <a:buNone/>
            </a:pPr>
            <a:r>
              <a:rPr lang="en-US" sz="2000" dirty="0"/>
              <a:t>     Model #: GDM8245       Part # : 198570-02L	</a:t>
            </a:r>
            <a:r>
              <a:rPr lang="en-US" sz="2000" dirty="0" smtClean="0"/>
              <a:t>	330 ohms	4.7k ohms</a:t>
            </a:r>
            <a:endParaRPr lang="en-US" sz="2000" dirty="0"/>
          </a:p>
          <a:p>
            <a:pPr marL="0" indent="0">
              <a:buNone/>
            </a:pPr>
            <a:r>
              <a:rPr lang="en-US" sz="2000" dirty="0"/>
              <a:t>     SN: CL860332		Serial : </a:t>
            </a:r>
            <a:r>
              <a:rPr lang="en-US" sz="2000" dirty="0" smtClean="0"/>
              <a:t>166C8F1		820 ohms</a:t>
            </a:r>
            <a:endParaRPr lang="en-US" dirty="0" smtClean="0"/>
          </a:p>
          <a:p>
            <a:r>
              <a:rPr lang="en-US" dirty="0" smtClean="0"/>
              <a:t>Research and Information</a:t>
            </a:r>
          </a:p>
          <a:p>
            <a:pPr marL="457200" lvl="1" indent="0">
              <a:buNone/>
            </a:pPr>
            <a:r>
              <a:rPr lang="en-US" sz="2000" dirty="0" smtClean="0"/>
              <a:t>Tutorials at </a:t>
            </a:r>
            <a:r>
              <a:rPr lang="en-US" sz="2000" dirty="0" smtClean="0">
                <a:hlinkClick r:id="rId2"/>
              </a:rPr>
              <a:t>www.ivytechengineering.com</a:t>
            </a:r>
            <a:r>
              <a:rPr lang="en-US" sz="2000" dirty="0" smtClean="0"/>
              <a:t> and YouTube</a:t>
            </a:r>
          </a:p>
          <a:p>
            <a:pPr marL="457200" lvl="1" indent="0">
              <a:buNone/>
            </a:pPr>
            <a:r>
              <a:rPr lang="en-US" sz="2000" dirty="0" smtClean="0"/>
              <a:t>First, learn the resistor color code:  </a:t>
            </a:r>
            <a:r>
              <a:rPr lang="en-US" sz="2000" dirty="0" smtClean="0">
                <a:hlinkClick r:id="rId3"/>
              </a:rPr>
              <a:t>http</a:t>
            </a:r>
            <a:r>
              <a:rPr lang="en-US" sz="2000" dirty="0">
                <a:hlinkClick r:id="rId3"/>
              </a:rPr>
              <a:t>://</a:t>
            </a:r>
            <a:r>
              <a:rPr lang="en-US" sz="2000" dirty="0" smtClean="0">
                <a:hlinkClick r:id="rId3"/>
              </a:rPr>
              <a:t>www.youtube.com/watch?v=kvQBhXo_tF0</a:t>
            </a:r>
            <a:endParaRPr lang="en-US" sz="2000" dirty="0" smtClean="0"/>
          </a:p>
          <a:p>
            <a:pPr marL="457200" lvl="1" indent="0">
              <a:buNone/>
            </a:pPr>
            <a:r>
              <a:rPr lang="en-US" sz="2000" dirty="0" smtClean="0"/>
              <a:t>Tutorials at </a:t>
            </a:r>
            <a:r>
              <a:rPr lang="en-US" sz="2000" dirty="0" smtClean="0">
                <a:hlinkClick r:id="rId4"/>
              </a:rPr>
              <a:t>http</a:t>
            </a:r>
            <a:r>
              <a:rPr lang="en-US" sz="2000" dirty="0">
                <a:hlinkClick r:id="rId4"/>
              </a:rPr>
              <a:t>://</a:t>
            </a:r>
            <a:r>
              <a:rPr lang="en-US" sz="2000" dirty="0" smtClean="0">
                <a:hlinkClick r:id="rId4"/>
              </a:rPr>
              <a:t>www.ivytechengineering.com/ee_stuff/ee101_vids_resistors.html</a:t>
            </a:r>
            <a:endParaRPr lang="en-US" sz="2000" dirty="0" smtClean="0"/>
          </a:p>
          <a:p>
            <a:pPr marL="457200" lvl="1" indent="0">
              <a:buNone/>
            </a:pPr>
            <a:r>
              <a:rPr lang="en-US" sz="2000" dirty="0"/>
              <a:t>Ohm’s Law:  </a:t>
            </a:r>
            <a:r>
              <a:rPr lang="en-US" sz="2000" dirty="0">
                <a:hlinkClick r:id="rId5"/>
              </a:rPr>
              <a:t>https://</a:t>
            </a:r>
            <a:r>
              <a:rPr lang="en-US" sz="2000" dirty="0" smtClean="0">
                <a:hlinkClick r:id="rId5"/>
              </a:rPr>
              <a:t>www.youtube.com/watch?v=d34-VKc2cyY</a:t>
            </a:r>
            <a:endParaRPr lang="en-US" sz="2000" dirty="0" smtClean="0"/>
          </a:p>
          <a:p>
            <a:pPr marL="457200" lvl="1" indent="0">
              <a:buNone/>
            </a:pPr>
            <a:endParaRPr lang="en-US" sz="2000" dirty="0" smtClean="0"/>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10</a:t>
            </a:fld>
            <a:endParaRPr lang="en-US" dirty="0"/>
          </a:p>
        </p:txBody>
      </p:sp>
    </p:spTree>
    <p:extLst>
      <p:ext uri="{BB962C8B-B14F-4D97-AF65-F5344CB8AC3E}">
        <p14:creationId xmlns:p14="http://schemas.microsoft.com/office/powerpoint/2010/main" val="162651596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I did good but I think my second soldering was a little better this one.</a:t>
            </a:r>
          </a:p>
          <a:p>
            <a:r>
              <a:rPr lang="en-US" dirty="0" smtClean="0"/>
              <a:t>Since haven’t done soldering for awhile, the first 2 or 3 components I soldered didn’t came out that good.</a:t>
            </a:r>
          </a:p>
          <a:p>
            <a:r>
              <a:rPr lang="en-US" dirty="0" smtClean="0"/>
              <a:t>Overall it worked which I thought it wouldn’t because in some components I spent a little more time on heating it which would burn it but I didn’t so that was nice.</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100</a:t>
            </a:fld>
            <a:endParaRPr lang="en-US"/>
          </a:p>
        </p:txBody>
      </p:sp>
    </p:spTree>
    <p:extLst>
      <p:ext uri="{BB962C8B-B14F-4D97-AF65-F5344CB8AC3E}">
        <p14:creationId xmlns:p14="http://schemas.microsoft.com/office/powerpoint/2010/main" val="1273261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Measurements</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11</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231692105"/>
              </p:ext>
            </p:extLst>
          </p:nvPr>
        </p:nvGraphicFramePr>
        <p:xfrm>
          <a:off x="887811" y="1726054"/>
          <a:ext cx="10444120" cy="4635702"/>
        </p:xfrm>
        <a:graphic>
          <a:graphicData uri="http://schemas.openxmlformats.org/drawingml/2006/table">
            <a:tbl>
              <a:tblPr/>
              <a:tblGrid>
                <a:gridCol w="2196116"/>
                <a:gridCol w="5292279"/>
                <a:gridCol w="2955725"/>
              </a:tblGrid>
              <a:tr h="394173">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1" i="0" u="none" strike="noStrike" dirty="0">
                          <a:solidFill>
                            <a:srgbClr val="FFFFFF"/>
                          </a:solidFill>
                          <a:effectLst/>
                          <a:latin typeface="Calibri"/>
                        </a:rPr>
                        <a:t>Resistor Resistance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1" i="0" u="none" strike="noStrike">
                          <a:solidFill>
                            <a:srgbClr val="FFFFFF"/>
                          </a:solidFill>
                          <a:effectLst/>
                          <a:latin typeface="Calibri"/>
                        </a:rPr>
                        <a:t>Actual Resistance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427484">
                <a:tc>
                  <a:txBody>
                    <a:bodyPr/>
                    <a:lstStyle/>
                    <a:p>
                      <a:pPr algn="l" fontAlgn="b"/>
                      <a:r>
                        <a:rPr lang="en-US" sz="1200" b="1" i="0" u="none" strike="noStrike">
                          <a:solidFill>
                            <a:srgbClr val="000000"/>
                          </a:solidFill>
                          <a:effectLst/>
                          <a:latin typeface="Calibri"/>
                        </a:rPr>
                        <a:t>R1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dirty="0">
                          <a:solidFill>
                            <a:srgbClr val="000000"/>
                          </a:solidFill>
                          <a:effectLst/>
                          <a:latin typeface="Calibri"/>
                        </a:rPr>
                        <a:t>330 </a:t>
                      </a:r>
                      <a:r>
                        <a:rPr lang="fi-FI" sz="1100" b="0" i="0" u="none" strike="noStrike" dirty="0" err="1">
                          <a:solidFill>
                            <a:srgbClr val="000000"/>
                          </a:solidFill>
                          <a:effectLst/>
                          <a:latin typeface="Calibri"/>
                        </a:rPr>
                        <a:t>ohms</a:t>
                      </a:r>
                      <a:endParaRPr lang="fi-FI" sz="1100" b="0"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i-FI" sz="1100" b="0" i="0" u="none" strike="noStrike">
                          <a:solidFill>
                            <a:srgbClr val="000000"/>
                          </a:solidFill>
                          <a:effectLst/>
                          <a:latin typeface="Calibri"/>
                        </a:rPr>
                        <a:t>324.39 ohms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427484">
                <a:tc>
                  <a:txBody>
                    <a:bodyPr/>
                    <a:lstStyle/>
                    <a:p>
                      <a:pPr algn="l" fontAlgn="b"/>
                      <a:r>
                        <a:rPr lang="en-US" sz="1200" b="1" i="0" u="none" strike="noStrike">
                          <a:solidFill>
                            <a:srgbClr val="000000"/>
                          </a:solidFill>
                          <a:effectLst/>
                          <a:latin typeface="Calibri"/>
                        </a:rPr>
                        <a:t>R2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fi-FI" sz="1100" b="0" i="0" u="none" strike="noStrike">
                          <a:solidFill>
                            <a:srgbClr val="000000"/>
                          </a:solidFill>
                          <a:effectLst/>
                          <a:latin typeface="Calibri"/>
                        </a:rPr>
                        <a:t>820 ohms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i-FI" sz="1100" b="0" i="0" u="none" strike="noStrike">
                          <a:solidFill>
                            <a:srgbClr val="000000"/>
                          </a:solidFill>
                          <a:effectLst/>
                          <a:latin typeface="Calibri"/>
                        </a:rPr>
                        <a:t>817.7 ohms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7484">
                <a:tc>
                  <a:txBody>
                    <a:bodyPr/>
                    <a:lstStyle/>
                    <a:p>
                      <a:pPr algn="l" fontAlgn="b"/>
                      <a:r>
                        <a:rPr lang="en-US" sz="1200" b="1" i="0" u="none" strike="noStrike">
                          <a:solidFill>
                            <a:srgbClr val="000000"/>
                          </a:solidFill>
                          <a:effectLst/>
                          <a:latin typeface="Calibri"/>
                        </a:rPr>
                        <a:t>R3</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a:rPr>
                        <a:t>2.2K</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100" b="0" i="0" u="none" strike="noStrike" dirty="0">
                          <a:solidFill>
                            <a:srgbClr val="000000"/>
                          </a:solidFill>
                          <a:effectLst/>
                          <a:latin typeface="Calibri"/>
                        </a:rPr>
                        <a:t>2.15K</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427484">
                <a:tc>
                  <a:txBody>
                    <a:bodyPr/>
                    <a:lstStyle/>
                    <a:p>
                      <a:pPr algn="l" fontAlgn="b"/>
                      <a:r>
                        <a:rPr lang="en-US" sz="1200" b="1" i="0" u="none" strike="noStrike">
                          <a:solidFill>
                            <a:srgbClr val="000000"/>
                          </a:solidFill>
                          <a:effectLst/>
                          <a:latin typeface="Calibri"/>
                        </a:rPr>
                        <a:t>R4</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a:rPr>
                        <a:t>4.7K</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4.65K</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7484">
                <a:tc>
                  <a:txBody>
                    <a:bodyPr/>
                    <a:lstStyle/>
                    <a:p>
                      <a:pPr algn="l" fontAlgn="b"/>
                      <a:r>
                        <a:rPr lang="en-US" sz="1200" b="1" i="0" u="none" strike="noStrike">
                          <a:solidFill>
                            <a:srgbClr val="000000"/>
                          </a:solidFill>
                          <a:effectLst/>
                          <a:latin typeface="Calibri"/>
                        </a:rPr>
                        <a:t>R5</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a:rPr>
                        <a:t>1K</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100" b="0" i="0" u="none" strike="noStrike" dirty="0">
                          <a:solidFill>
                            <a:srgbClr val="000000"/>
                          </a:solidFill>
                          <a:effectLst/>
                          <a:latin typeface="Calibri"/>
                        </a:rPr>
                        <a:t>.985K</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394173">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1" i="0" u="none" strike="noStrike">
                          <a:solidFill>
                            <a:srgbClr val="FFFFFF"/>
                          </a:solidFill>
                          <a:effectLst/>
                          <a:latin typeface="Calibri"/>
                        </a:rPr>
                        <a:t>Caculated Resistance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1100" b="1" i="0" u="none" strike="noStrike">
                          <a:solidFill>
                            <a:srgbClr val="FFFFFF"/>
                          </a:solidFill>
                          <a:effectLst/>
                          <a:latin typeface="Calibri"/>
                        </a:rPr>
                        <a:t>Actual Resistance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427484">
                <a:tc>
                  <a:txBody>
                    <a:bodyPr/>
                    <a:lstStyle/>
                    <a:p>
                      <a:pPr algn="l" fontAlgn="b"/>
                      <a:r>
                        <a:rPr lang="en-US" sz="1200" b="1" i="0" u="none" strike="noStrike">
                          <a:solidFill>
                            <a:srgbClr val="000000"/>
                          </a:solidFill>
                          <a:effectLst/>
                          <a:latin typeface="Calibri"/>
                        </a:rPr>
                        <a:t>Series 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a:rPr>
                        <a:t>1.489 mA</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100" b="0" i="0" u="none" strike="noStrike">
                          <a:solidFill>
                            <a:srgbClr val="000000"/>
                          </a:solidFill>
                          <a:effectLst/>
                          <a:latin typeface="Calibri"/>
                        </a:rPr>
                        <a:t>1.44 mA</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427484">
                <a:tc>
                  <a:txBody>
                    <a:bodyPr/>
                    <a:lstStyle/>
                    <a:p>
                      <a:pPr algn="l" fontAlgn="b"/>
                      <a:r>
                        <a:rPr lang="en-US" sz="1200" b="1" i="0" u="none" strike="noStrike">
                          <a:solidFill>
                            <a:srgbClr val="000000"/>
                          </a:solidFill>
                          <a:effectLst/>
                          <a:latin typeface="Calibri"/>
                        </a:rPr>
                        <a:t>Series 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a:rPr>
                        <a:t>493.156 mA</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494.84 mA</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7484">
                <a:tc>
                  <a:txBody>
                    <a:bodyPr/>
                    <a:lstStyle/>
                    <a:p>
                      <a:pPr algn="l" fontAlgn="b"/>
                      <a:r>
                        <a:rPr lang="en-US" sz="1200" b="1" i="0" u="none" strike="noStrike">
                          <a:solidFill>
                            <a:srgbClr val="000000"/>
                          </a:solidFill>
                          <a:effectLst/>
                          <a:latin typeface="Calibri"/>
                        </a:rPr>
                        <a:t>Parallel 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a:rPr>
                        <a:t>23.4 mA</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100" b="0" i="0" u="none" strike="noStrike">
                          <a:solidFill>
                            <a:srgbClr val="000000"/>
                          </a:solidFill>
                          <a:effectLst/>
                          <a:latin typeface="Calibri"/>
                        </a:rPr>
                        <a:t>23.4 mA</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427484">
                <a:tc>
                  <a:txBody>
                    <a:bodyPr/>
                    <a:lstStyle/>
                    <a:p>
                      <a:pPr algn="l" fontAlgn="b"/>
                      <a:r>
                        <a:rPr lang="en-US" sz="1200" b="1" i="0" u="none" strike="noStrike">
                          <a:solidFill>
                            <a:srgbClr val="000000"/>
                          </a:solidFill>
                          <a:effectLst/>
                          <a:latin typeface="Calibri"/>
                        </a:rPr>
                        <a:t>Parallel 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a:rPr>
                        <a:t>28.38 mA</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a:rPr>
                        <a:t>27.6 mA</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71234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2 – Detail and Procedure</a:t>
            </a:r>
            <a:endParaRPr lang="en-US" dirty="0"/>
          </a:p>
        </p:txBody>
      </p:sp>
      <p:sp>
        <p:nvSpPr>
          <p:cNvPr id="6" name="Content Placeholder 5"/>
          <p:cNvSpPr>
            <a:spLocks noGrp="1"/>
          </p:cNvSpPr>
          <p:nvPr>
            <p:ph idx="1"/>
          </p:nvPr>
        </p:nvSpPr>
        <p:spPr/>
        <p:txBody>
          <a:bodyPr/>
          <a:lstStyle/>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12</a:t>
            </a:fld>
            <a:endParaRPr lang="en-US"/>
          </a:p>
        </p:txBody>
      </p:sp>
      <p:sp>
        <p:nvSpPr>
          <p:cNvPr id="7" name="TextBox 6"/>
          <p:cNvSpPr txBox="1"/>
          <p:nvPr/>
        </p:nvSpPr>
        <p:spPr>
          <a:xfrm>
            <a:off x="875481" y="2046612"/>
            <a:ext cx="10999003" cy="2523768"/>
          </a:xfrm>
          <a:prstGeom prst="rect">
            <a:avLst/>
          </a:prstGeom>
          <a:noFill/>
        </p:spPr>
        <p:txBody>
          <a:bodyPr wrap="square" rtlCol="0">
            <a:spAutoFit/>
          </a:bodyPr>
          <a:lstStyle/>
          <a:p>
            <a:r>
              <a:rPr lang="en-US" sz="2800" dirty="0"/>
              <a:t>Measure 5 different resistors and compare expected (color codes) with actual (measured) values to verify tolerance.  Also calculate expected and measure all 5 in series and all 5 in parallel.  Then add a 5V source and calculate expected and measure voltage drop across series and parallel and expected current (using Ohm's Law) and actual current (measured). </a:t>
            </a:r>
          </a:p>
          <a:p>
            <a:endParaRPr lang="en-US" dirty="0"/>
          </a:p>
        </p:txBody>
      </p:sp>
    </p:spTree>
    <p:extLst>
      <p:ext uri="{BB962C8B-B14F-4D97-AF65-F5344CB8AC3E}">
        <p14:creationId xmlns:p14="http://schemas.microsoft.com/office/powerpoint/2010/main" val="8091888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r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3226" y="3760969"/>
            <a:ext cx="3263900" cy="2489200"/>
          </a:xfrm>
          <a:prstGeom prst="rect">
            <a:avLst/>
          </a:prstGeom>
        </p:spPr>
      </p:pic>
      <p:sp>
        <p:nvSpPr>
          <p:cNvPr id="2" name="Title 1"/>
          <p:cNvSpPr>
            <a:spLocks noGrp="1"/>
          </p:cNvSpPr>
          <p:nvPr>
            <p:ph type="title"/>
          </p:nvPr>
        </p:nvSpPr>
        <p:spPr/>
        <p:txBody>
          <a:bodyPr/>
          <a:lstStyle/>
          <a:p>
            <a:r>
              <a:rPr lang="en-US" dirty="0" smtClean="0"/>
              <a:t>Ohm’s Law and Formula</a:t>
            </a:r>
            <a:endParaRPr lang="en-US" dirty="0"/>
          </a:p>
        </p:txBody>
      </p:sp>
      <p:sp>
        <p:nvSpPr>
          <p:cNvPr id="3" name="Content Placeholder 2"/>
          <p:cNvSpPr>
            <a:spLocks noGrp="1"/>
          </p:cNvSpPr>
          <p:nvPr>
            <p:ph idx="1"/>
          </p:nvPr>
        </p:nvSpPr>
        <p:spPr>
          <a:xfrm>
            <a:off x="838199" y="1825625"/>
            <a:ext cx="11011623" cy="4351338"/>
          </a:xfrm>
        </p:spPr>
        <p:txBody>
          <a:bodyPr/>
          <a:lstStyle/>
          <a:p>
            <a:r>
              <a:rPr lang="en-US" dirty="0" smtClean="0"/>
              <a:t>Current are the same in series</a:t>
            </a:r>
          </a:p>
          <a:p>
            <a:r>
              <a:rPr lang="en-US" dirty="0" smtClean="0"/>
              <a:t>In series, to find the total resistance, we add all the values of how many resistors are in the circuit.</a:t>
            </a:r>
          </a:p>
          <a:p>
            <a:r>
              <a:rPr lang="en-US" dirty="0" smtClean="0"/>
              <a:t>To find total resistance in parallel circuit, we use product over sum.</a:t>
            </a:r>
          </a:p>
          <a:p>
            <a:pPr marL="0" indent="0">
              <a:buNone/>
            </a:pPr>
            <a:endParaRPr lang="en-US" dirty="0" smtClean="0"/>
          </a:p>
          <a:p>
            <a:pPr marL="0" indent="0">
              <a:buNone/>
            </a:pPr>
            <a:r>
              <a:rPr lang="en-US" dirty="0" smtClean="0"/>
              <a:t>Series					Parallel</a:t>
            </a:r>
          </a:p>
          <a:p>
            <a:pPr marL="0" indent="0">
              <a:buNone/>
            </a:pPr>
            <a:r>
              <a:rPr lang="en-US" sz="2000" dirty="0" err="1"/>
              <a:t>Rtotal</a:t>
            </a:r>
            <a:r>
              <a:rPr lang="en-US" sz="2000" dirty="0"/>
              <a:t> = R1 + R2 + R3 + ...			</a:t>
            </a:r>
            <a:r>
              <a:rPr lang="en-US" sz="2000" dirty="0" smtClean="0"/>
              <a:t>RT= 1/((1/R1)+(1/R2)+…)</a:t>
            </a:r>
            <a:endParaRPr lang="en-US" sz="2000" dirty="0"/>
          </a:p>
        </p:txBody>
      </p:sp>
      <p:sp>
        <p:nvSpPr>
          <p:cNvPr id="4" name="Footer Placeholder 3"/>
          <p:cNvSpPr>
            <a:spLocks noGrp="1"/>
          </p:cNvSpPr>
          <p:nvPr>
            <p:ph type="ftr" sz="quarter" idx="11"/>
          </p:nvPr>
        </p:nvSpPr>
        <p:spPr/>
        <p:txBody>
          <a:bodyPr/>
          <a:lstStyle/>
          <a:p>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13</a:t>
            </a:fld>
            <a:endParaRPr lang="en-US" dirty="0"/>
          </a:p>
        </p:txBody>
      </p:sp>
    </p:spTree>
    <p:extLst>
      <p:ext uri="{BB962C8B-B14F-4D97-AF65-F5344CB8AC3E}">
        <p14:creationId xmlns:p14="http://schemas.microsoft.com/office/powerpoint/2010/main" val="2900355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pic>
        <p:nvPicPr>
          <p:cNvPr id="6" name="Content Placeholder 5" descr="20150121_203329.jpg"/>
          <p:cNvPicPr>
            <a:picLocks noGrp="1" noChangeAspect="1"/>
          </p:cNvPicPr>
          <p:nvPr>
            <p:ph idx="1"/>
          </p:nvPr>
        </p:nvPicPr>
        <p:blipFill>
          <a:blip r:embed="rId2" cstate="print">
            <a:extLst>
              <a:ext uri="{28A0092B-C50C-407E-A947-70E740481C1C}">
                <a14:useLocalDpi xmlns:a14="http://schemas.microsoft.com/office/drawing/2010/main" val="0"/>
              </a:ext>
            </a:extLst>
          </a:blip>
          <a:srcRect t="13218" b="13218"/>
          <a:stretch>
            <a:fillRect/>
          </a:stretch>
        </p:blipFill>
        <p:spPr>
          <a:xfrm rot="5400000">
            <a:off x="7157987" y="1793893"/>
            <a:ext cx="4666961" cy="4284716"/>
          </a:xfrm>
        </p:spPr>
      </p:pic>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14</a:t>
            </a:fld>
            <a:endParaRPr lang="en-US"/>
          </a:p>
        </p:txBody>
      </p:sp>
      <p:pic>
        <p:nvPicPr>
          <p:cNvPr id="7" name="Picture 6" descr="20150121_20344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91875" y="1652084"/>
            <a:ext cx="4488382" cy="4675769"/>
          </a:xfrm>
          <a:prstGeom prst="rect">
            <a:avLst/>
          </a:prstGeom>
        </p:spPr>
      </p:pic>
    </p:spTree>
    <p:extLst>
      <p:ext uri="{BB962C8B-B14F-4D97-AF65-F5344CB8AC3E}">
        <p14:creationId xmlns:p14="http://schemas.microsoft.com/office/powerpoint/2010/main" val="4052124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Conclusion</a:t>
            </a:r>
            <a:endParaRPr lang="en-US" dirty="0"/>
          </a:p>
        </p:txBody>
      </p:sp>
      <p:sp>
        <p:nvSpPr>
          <p:cNvPr id="3" name="Content Placeholder 2"/>
          <p:cNvSpPr>
            <a:spLocks noGrp="1"/>
          </p:cNvSpPr>
          <p:nvPr>
            <p:ph idx="1"/>
          </p:nvPr>
        </p:nvSpPr>
        <p:spPr/>
        <p:txBody>
          <a:bodyPr/>
          <a:lstStyle/>
          <a:p>
            <a:r>
              <a:rPr lang="en-US" dirty="0" smtClean="0"/>
              <a:t>Before wiring it up on the Elvis board, we calculated what the resistance would be both series and parallel.</a:t>
            </a:r>
          </a:p>
          <a:p>
            <a:r>
              <a:rPr lang="en-US" dirty="0" smtClean="0"/>
              <a:t>The measurements of the resistance came out to be as we calculated.</a:t>
            </a: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15</a:t>
            </a:fld>
            <a:endParaRPr lang="en-US"/>
          </a:p>
        </p:txBody>
      </p:sp>
    </p:spTree>
    <p:extLst>
      <p:ext uri="{BB962C8B-B14F-4D97-AF65-F5344CB8AC3E}">
        <p14:creationId xmlns:p14="http://schemas.microsoft.com/office/powerpoint/2010/main" val="1596998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8726" y="120817"/>
            <a:ext cx="5905500" cy="6737183"/>
          </a:xfrm>
          <a:prstGeom prst="rect">
            <a:avLst/>
          </a:prstGeom>
        </p:spPr>
      </p:pic>
      <p:sp>
        <p:nvSpPr>
          <p:cNvPr id="2" name="Title 1"/>
          <p:cNvSpPr>
            <a:spLocks noGrp="1"/>
          </p:cNvSpPr>
          <p:nvPr>
            <p:ph type="title"/>
          </p:nvPr>
        </p:nvSpPr>
        <p:spPr>
          <a:xfrm>
            <a:off x="5171090" y="2897406"/>
            <a:ext cx="6257733" cy="2852737"/>
          </a:xfrm>
        </p:spPr>
        <p:txBody>
          <a:bodyPr anchor="ctr"/>
          <a:lstStyle/>
          <a:p>
            <a:pPr algn="ctr"/>
            <a:r>
              <a:rPr lang="en-US" dirty="0" smtClean="0">
                <a:solidFill>
                  <a:srgbClr val="00B050"/>
                </a:solidFill>
              </a:rPr>
              <a:t>Lab </a:t>
            </a:r>
            <a:r>
              <a:rPr lang="en-US" dirty="0">
                <a:solidFill>
                  <a:srgbClr val="00B050"/>
                </a:solidFill>
              </a:rPr>
              <a:t>3 - Resistors, </a:t>
            </a:r>
            <a:r>
              <a:rPr lang="en-US" dirty="0" err="1">
                <a:solidFill>
                  <a:srgbClr val="00B050"/>
                </a:solidFill>
              </a:rPr>
              <a:t>Multisim</a:t>
            </a:r>
            <a:r>
              <a:rPr lang="en-US" dirty="0">
                <a:solidFill>
                  <a:srgbClr val="00B050"/>
                </a:solidFill>
              </a:rPr>
              <a:t>, Ohm’s Law  </a:t>
            </a:r>
            <a:r>
              <a:rPr lang="en-US" dirty="0" smtClean="0">
                <a:solidFill>
                  <a:srgbClr val="0070C0"/>
                </a:solidFill>
              </a:rPr>
              <a:t/>
            </a:r>
            <a:br>
              <a:rPr lang="en-US" dirty="0" smtClean="0">
                <a:solidFill>
                  <a:srgbClr val="0070C0"/>
                </a:solidFill>
              </a:rPr>
            </a:br>
            <a:endParaRPr lang="en-US" dirty="0">
              <a:solidFill>
                <a:srgbClr val="0070C0"/>
              </a:solidFill>
            </a:endParaRPr>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16</a:t>
            </a:fld>
            <a:endParaRPr lang="en-US"/>
          </a:p>
        </p:txBody>
      </p:sp>
    </p:spTree>
    <p:extLst>
      <p:ext uri="{BB962C8B-B14F-4D97-AF65-F5344CB8AC3E}">
        <p14:creationId xmlns:p14="http://schemas.microsoft.com/office/powerpoint/2010/main" val="4653558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r>
              <a:rPr lang="en-US" dirty="0" smtClean="0"/>
              <a:t>Lab 3 – </a:t>
            </a:r>
            <a:r>
              <a:rPr lang="en-US" dirty="0"/>
              <a:t>Resistors, </a:t>
            </a:r>
            <a:r>
              <a:rPr lang="en-US" dirty="0" err="1"/>
              <a:t>Multisim</a:t>
            </a:r>
            <a:r>
              <a:rPr lang="en-US" dirty="0"/>
              <a:t>, Ohm’s </a:t>
            </a:r>
            <a:r>
              <a:rPr lang="en-US" dirty="0" smtClean="0"/>
              <a:t>Law</a:t>
            </a:r>
            <a:endParaRPr lang="en-US" sz="2700" dirty="0"/>
          </a:p>
        </p:txBody>
      </p:sp>
      <p:sp>
        <p:nvSpPr>
          <p:cNvPr id="3" name="Content Placeholder 2"/>
          <p:cNvSpPr>
            <a:spLocks noGrp="1"/>
          </p:cNvSpPr>
          <p:nvPr>
            <p:ph idx="1"/>
          </p:nvPr>
        </p:nvSpPr>
        <p:spPr>
          <a:xfrm>
            <a:off x="838200" y="1459345"/>
            <a:ext cx="10515600" cy="4717618"/>
          </a:xfrm>
        </p:spPr>
        <p:txBody>
          <a:bodyPr/>
          <a:lstStyle/>
          <a:p>
            <a:r>
              <a:rPr lang="en-US" dirty="0" smtClean="0"/>
              <a:t>Objective</a:t>
            </a:r>
          </a:p>
          <a:p>
            <a:pPr marL="914400" lvl="2" indent="0">
              <a:buNone/>
            </a:pPr>
            <a:r>
              <a:rPr lang="en-US" dirty="0" smtClean="0"/>
              <a:t>To create circuit in </a:t>
            </a:r>
            <a:r>
              <a:rPr lang="en-US" dirty="0" err="1" smtClean="0"/>
              <a:t>multism</a:t>
            </a:r>
            <a:r>
              <a:rPr lang="en-US" dirty="0" smtClean="0"/>
              <a:t> to test if last week measurements came up to be the same or close</a:t>
            </a:r>
          </a:p>
          <a:p>
            <a:r>
              <a:rPr lang="en-US" dirty="0" smtClean="0"/>
              <a:t>Equipment and Material</a:t>
            </a:r>
          </a:p>
          <a:p>
            <a:pPr marL="914400" lvl="2" indent="0">
              <a:buNone/>
            </a:pPr>
            <a:r>
              <a:rPr lang="en-US" dirty="0" err="1" smtClean="0"/>
              <a:t>Multism</a:t>
            </a:r>
            <a:endParaRPr lang="en-US" dirty="0" smtClean="0"/>
          </a:p>
          <a:p>
            <a:r>
              <a:rPr lang="en-US" dirty="0" smtClean="0"/>
              <a:t>Research and Information</a:t>
            </a:r>
          </a:p>
          <a:p>
            <a:pPr marL="457200" lvl="1" indent="0">
              <a:buNone/>
            </a:pPr>
            <a:r>
              <a:rPr lang="en-US" sz="2000" dirty="0" err="1" smtClean="0"/>
              <a:t>Multism</a:t>
            </a:r>
            <a:r>
              <a:rPr lang="en-US" sz="2000" dirty="0" smtClean="0"/>
              <a:t> tutorials at </a:t>
            </a:r>
            <a:r>
              <a:rPr lang="en-US" sz="2000" dirty="0" smtClean="0">
                <a:hlinkClick r:id="rId2"/>
              </a:rPr>
              <a:t>www.ivytechengineering.com</a:t>
            </a: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17</a:t>
            </a:fld>
            <a:endParaRPr lang="en-US"/>
          </a:p>
        </p:txBody>
      </p:sp>
    </p:spTree>
    <p:extLst>
      <p:ext uri="{BB962C8B-B14F-4D97-AF65-F5344CB8AC3E}">
        <p14:creationId xmlns:p14="http://schemas.microsoft.com/office/powerpoint/2010/main" val="8681385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72" y="105918"/>
            <a:ext cx="5381297" cy="688646"/>
          </a:xfrm>
        </p:spPr>
        <p:txBody>
          <a:bodyPr>
            <a:normAutofit/>
          </a:bodyPr>
          <a:lstStyle/>
          <a:p>
            <a:r>
              <a:rPr lang="en-US" dirty="0" smtClean="0"/>
              <a:t>Parallel				</a:t>
            </a:r>
            <a:endParaRPr lang="en-US" dirty="0"/>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18</a:t>
            </a:fld>
            <a:endParaRPr lang="en-US"/>
          </a:p>
        </p:txBody>
      </p:sp>
      <p:pic>
        <p:nvPicPr>
          <p:cNvPr id="7" name="Picture 6"/>
          <p:cNvPicPr>
            <a:picLocks noChangeAspect="1"/>
          </p:cNvPicPr>
          <p:nvPr/>
        </p:nvPicPr>
        <p:blipFill>
          <a:blip r:embed="rId2"/>
          <a:stretch>
            <a:fillRect/>
          </a:stretch>
        </p:blipFill>
        <p:spPr>
          <a:xfrm>
            <a:off x="2003461" y="794564"/>
            <a:ext cx="8691937" cy="5561786"/>
          </a:xfrm>
          <a:prstGeom prst="rect">
            <a:avLst/>
          </a:prstGeom>
        </p:spPr>
      </p:pic>
    </p:spTree>
    <p:extLst>
      <p:ext uri="{BB962C8B-B14F-4D97-AF65-F5344CB8AC3E}">
        <p14:creationId xmlns:p14="http://schemas.microsoft.com/office/powerpoint/2010/main" val="29783054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476" y="108271"/>
            <a:ext cx="10515600" cy="1325563"/>
          </a:xfrm>
        </p:spPr>
        <p:txBody>
          <a:bodyPr/>
          <a:lstStyle/>
          <a:p>
            <a:r>
              <a:rPr lang="en-US" dirty="0"/>
              <a:t>Series</a:t>
            </a:r>
            <a:br>
              <a:rPr lang="en-US" dirty="0"/>
            </a:b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19</a:t>
            </a:fld>
            <a:endParaRPr lang="en-US"/>
          </a:p>
        </p:txBody>
      </p:sp>
      <p:pic>
        <p:nvPicPr>
          <p:cNvPr id="6" name="Picture 5"/>
          <p:cNvPicPr>
            <a:picLocks noChangeAspect="1"/>
          </p:cNvPicPr>
          <p:nvPr/>
        </p:nvPicPr>
        <p:blipFill>
          <a:blip r:embed="rId2"/>
          <a:stretch>
            <a:fillRect/>
          </a:stretch>
        </p:blipFill>
        <p:spPr>
          <a:xfrm>
            <a:off x="3439408" y="688647"/>
            <a:ext cx="7914392" cy="5667703"/>
          </a:xfrm>
          <a:prstGeom prst="rect">
            <a:avLst/>
          </a:prstGeom>
        </p:spPr>
      </p:pic>
    </p:spTree>
    <p:extLst>
      <p:ext uri="{BB962C8B-B14F-4D97-AF65-F5344CB8AC3E}">
        <p14:creationId xmlns:p14="http://schemas.microsoft.com/office/powerpoint/2010/main" val="3705357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230"/>
            <a:ext cx="10515600" cy="700819"/>
          </a:xfrm>
        </p:spPr>
        <p:txBody>
          <a:bodyPr/>
          <a:lstStyle/>
          <a:p>
            <a:pPr algn="ctr"/>
            <a:r>
              <a:rPr lang="en-US" dirty="0" smtClean="0"/>
              <a:t>Table of Contents</a:t>
            </a:r>
            <a:endParaRPr lang="en-US" dirty="0"/>
          </a:p>
        </p:txBody>
      </p:sp>
      <p:sp>
        <p:nvSpPr>
          <p:cNvPr id="3" name="Content Placeholder 2"/>
          <p:cNvSpPr>
            <a:spLocks noGrp="1"/>
          </p:cNvSpPr>
          <p:nvPr>
            <p:ph idx="1"/>
          </p:nvPr>
        </p:nvSpPr>
        <p:spPr>
          <a:xfrm>
            <a:off x="2059405" y="672755"/>
            <a:ext cx="8073189" cy="5866156"/>
          </a:xfrm>
        </p:spPr>
        <p:txBody>
          <a:bodyPr>
            <a:noAutofit/>
          </a:bodyPr>
          <a:lstStyle/>
          <a:p>
            <a:pPr marL="0" indent="0">
              <a:buNone/>
            </a:pPr>
            <a:r>
              <a:rPr lang="en-US" sz="1600" dirty="0" smtClean="0"/>
              <a:t>Lab 1 – Test Equipment Intro and Resistors						3</a:t>
            </a:r>
          </a:p>
          <a:p>
            <a:pPr marL="0" indent="0">
              <a:buNone/>
            </a:pPr>
            <a:r>
              <a:rPr lang="en-US" sz="1600" dirty="0" smtClean="0"/>
              <a:t>Lab 2 – Resistors, DMM</a:t>
            </a:r>
            <a:r>
              <a:rPr lang="en-US" sz="1600" dirty="0"/>
              <a:t>,</a:t>
            </a:r>
            <a:r>
              <a:rPr lang="en-US" sz="1600" dirty="0" smtClean="0"/>
              <a:t>  Ohm’s Law							9</a:t>
            </a:r>
          </a:p>
          <a:p>
            <a:pPr marL="0" indent="0">
              <a:buNone/>
            </a:pPr>
            <a:r>
              <a:rPr lang="en-US" sz="1600" dirty="0" smtClean="0"/>
              <a:t>Lab 3 – Resistors, </a:t>
            </a:r>
            <a:r>
              <a:rPr lang="en-US" sz="1600" dirty="0" err="1" smtClean="0"/>
              <a:t>Multisim</a:t>
            </a:r>
            <a:r>
              <a:rPr lang="en-US" sz="1600" dirty="0"/>
              <a:t>, Ohm’s Law </a:t>
            </a:r>
            <a:r>
              <a:rPr lang="en-US" sz="1600" dirty="0" smtClean="0"/>
              <a:t>							16</a:t>
            </a:r>
          </a:p>
          <a:p>
            <a:pPr marL="0" indent="0">
              <a:buNone/>
            </a:pPr>
            <a:r>
              <a:rPr lang="en-US" sz="1600" dirty="0" smtClean="0"/>
              <a:t>Lab 4 – Test Equipment 1 Basics								21</a:t>
            </a:r>
          </a:p>
          <a:p>
            <a:pPr marL="0" indent="0">
              <a:buNone/>
            </a:pPr>
            <a:r>
              <a:rPr lang="en-US" sz="1600" dirty="0" smtClean="0"/>
              <a:t>Lab 5 – Test Equipment 2, Capacitors, Inductors					30</a:t>
            </a:r>
          </a:p>
          <a:p>
            <a:pPr marL="0" indent="0">
              <a:buNone/>
            </a:pPr>
            <a:r>
              <a:rPr lang="en-US" sz="1600" dirty="0" smtClean="0"/>
              <a:t>Lab 6 – Learn to solder										40	</a:t>
            </a:r>
          </a:p>
          <a:p>
            <a:pPr marL="0" indent="0">
              <a:buNone/>
            </a:pPr>
            <a:r>
              <a:rPr lang="en-US" sz="1600" dirty="0" smtClean="0"/>
              <a:t>Lab 7 – CD-1 Checkout and First Solder Kit						44</a:t>
            </a:r>
          </a:p>
          <a:p>
            <a:pPr marL="0" indent="0">
              <a:buNone/>
            </a:pPr>
            <a:r>
              <a:rPr lang="en-US" sz="1600" dirty="0" smtClean="0"/>
              <a:t>Lab 8 – 555 Timer Chip										50</a:t>
            </a:r>
          </a:p>
          <a:p>
            <a:pPr marL="0" indent="0">
              <a:buNone/>
            </a:pPr>
            <a:r>
              <a:rPr lang="en-US" sz="1600" dirty="0" smtClean="0"/>
              <a:t>Lab 9 – Filters												55</a:t>
            </a:r>
          </a:p>
          <a:p>
            <a:pPr marL="0" indent="0">
              <a:buNone/>
            </a:pPr>
            <a:r>
              <a:rPr lang="en-US" sz="1600" dirty="0" smtClean="0"/>
              <a:t>Lab 10 – Square Wave to Sine Wave								61</a:t>
            </a:r>
          </a:p>
          <a:p>
            <a:pPr marL="0" indent="0">
              <a:buNone/>
            </a:pPr>
            <a:r>
              <a:rPr lang="en-US" sz="1600" dirty="0" smtClean="0"/>
              <a:t>Lab 11 – Troubleshoot Home Electronics/ Test 7400 Series Chips		66</a:t>
            </a:r>
          </a:p>
          <a:p>
            <a:pPr marL="0" indent="0">
              <a:buNone/>
            </a:pPr>
            <a:r>
              <a:rPr lang="en-US" sz="1600" dirty="0" smtClean="0"/>
              <a:t>Lab 12 – </a:t>
            </a:r>
            <a:r>
              <a:rPr lang="en-US" sz="1600" dirty="0" err="1"/>
              <a:t>Lissajous</a:t>
            </a:r>
            <a:r>
              <a:rPr lang="en-US" sz="1600" dirty="0"/>
              <a:t> Pattern and </a:t>
            </a:r>
            <a:r>
              <a:rPr lang="en-US" sz="1600" dirty="0" smtClean="0"/>
              <a:t>Home Electronic					71</a:t>
            </a:r>
          </a:p>
          <a:p>
            <a:pPr marL="0" indent="0">
              <a:buNone/>
            </a:pPr>
            <a:r>
              <a:rPr lang="en-US" sz="1600" dirty="0" smtClean="0"/>
              <a:t>Lab 13 –	AC to DC Power Supplies								75</a:t>
            </a:r>
          </a:p>
          <a:p>
            <a:pPr marL="0" indent="0">
              <a:buNone/>
            </a:pPr>
            <a:r>
              <a:rPr lang="en-US" sz="1600" dirty="0" smtClean="0"/>
              <a:t>Lab 14 – ESD 												81</a:t>
            </a:r>
          </a:p>
          <a:p>
            <a:pPr marL="0" indent="0">
              <a:buNone/>
            </a:pPr>
            <a:r>
              <a:rPr lang="en-US" sz="1600" dirty="0" smtClean="0"/>
              <a:t>Lab 15 – Testing Soldering Kit									87</a:t>
            </a:r>
          </a:p>
          <a:p>
            <a:pPr marL="0" indent="0">
              <a:buNone/>
            </a:pPr>
            <a:r>
              <a:rPr lang="en-US" sz="1600" dirty="0" smtClean="0"/>
              <a:t>Lab 16 – Soldering											94</a:t>
            </a:r>
          </a:p>
          <a:p>
            <a:endParaRPr lang="en-US" sz="1600" dirty="0" smtClean="0"/>
          </a:p>
          <a:p>
            <a:endParaRPr lang="en-US" sz="1600" dirty="0" smtClean="0"/>
          </a:p>
          <a:p>
            <a:endParaRPr lang="en-US" sz="1600" dirty="0" smtClean="0"/>
          </a:p>
        </p:txBody>
      </p:sp>
      <p:sp>
        <p:nvSpPr>
          <p:cNvPr id="4" name="Footer Placeholder 3"/>
          <p:cNvSpPr>
            <a:spLocks noGrp="1"/>
          </p:cNvSpPr>
          <p:nvPr>
            <p:ph type="ftr" sz="quarter" idx="11"/>
          </p:nvPr>
        </p:nvSpPr>
        <p:spPr>
          <a:xfrm>
            <a:off x="430427" y="6356348"/>
            <a:ext cx="1820779"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a:t>
            </a:fld>
            <a:endParaRPr lang="en-US" dirty="0"/>
          </a:p>
        </p:txBody>
      </p:sp>
    </p:spTree>
    <p:extLst>
      <p:ext uri="{BB962C8B-B14F-4D97-AF65-F5344CB8AC3E}">
        <p14:creationId xmlns:p14="http://schemas.microsoft.com/office/powerpoint/2010/main" val="18683831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Conclusion</a:t>
            </a:r>
            <a:endParaRPr lang="en-US" dirty="0"/>
          </a:p>
        </p:txBody>
      </p:sp>
      <p:sp>
        <p:nvSpPr>
          <p:cNvPr id="3" name="Content Placeholder 2"/>
          <p:cNvSpPr>
            <a:spLocks noGrp="1"/>
          </p:cNvSpPr>
          <p:nvPr>
            <p:ph idx="1"/>
          </p:nvPr>
        </p:nvSpPr>
        <p:spPr/>
        <p:txBody>
          <a:bodyPr/>
          <a:lstStyle/>
          <a:p>
            <a:r>
              <a:rPr lang="en-US" dirty="0" smtClean="0"/>
              <a:t>Created circuit in </a:t>
            </a:r>
            <a:r>
              <a:rPr lang="en-US" dirty="0" err="1"/>
              <a:t>M</a:t>
            </a:r>
            <a:r>
              <a:rPr lang="en-US" dirty="0" err="1" smtClean="0"/>
              <a:t>ultism</a:t>
            </a:r>
            <a:r>
              <a:rPr lang="en-US" dirty="0" smtClean="0"/>
              <a:t> to see if the measurements came out to be the same from last two weeks and it did.</a:t>
            </a:r>
          </a:p>
          <a:p>
            <a:r>
              <a:rPr lang="en-US" dirty="0" smtClean="0"/>
              <a:t>In </a:t>
            </a:r>
            <a:r>
              <a:rPr lang="en-US" dirty="0" err="1" smtClean="0"/>
              <a:t>Multism</a:t>
            </a:r>
            <a:r>
              <a:rPr lang="en-US" dirty="0" smtClean="0"/>
              <a:t>, we tested the current, voltage, and resistance for both series and parallel circuit.</a:t>
            </a:r>
          </a:p>
          <a:p>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20</a:t>
            </a:fld>
            <a:endParaRPr lang="en-US"/>
          </a:p>
        </p:txBody>
      </p:sp>
    </p:spTree>
    <p:extLst>
      <p:ext uri="{BB962C8B-B14F-4D97-AF65-F5344CB8AC3E}">
        <p14:creationId xmlns:p14="http://schemas.microsoft.com/office/powerpoint/2010/main" val="4003989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dwightdic.com/assets/images/bigpictureelectron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290" y="441121"/>
            <a:ext cx="5715000" cy="3810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1118770" y="3935810"/>
            <a:ext cx="8596668" cy="1826581"/>
          </a:xfrm>
        </p:spPr>
        <p:txBody>
          <a:bodyPr anchor="ctr"/>
          <a:lstStyle/>
          <a:p>
            <a:pPr algn="ctr"/>
            <a:r>
              <a:rPr lang="en-US" dirty="0" smtClean="0"/>
              <a:t>Lab </a:t>
            </a:r>
            <a:r>
              <a:rPr lang="en-US" dirty="0"/>
              <a:t>4 – Test Equipment 1 Basics </a:t>
            </a:r>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21</a:t>
            </a:fld>
            <a:endParaRPr lang="en-US"/>
          </a:p>
        </p:txBody>
      </p:sp>
    </p:spTree>
    <p:extLst>
      <p:ext uri="{BB962C8B-B14F-4D97-AF65-F5344CB8AC3E}">
        <p14:creationId xmlns:p14="http://schemas.microsoft.com/office/powerpoint/2010/main" val="41075624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r>
              <a:rPr lang="en-US" dirty="0" smtClean="0"/>
              <a:t>Lab 4 – </a:t>
            </a:r>
            <a:r>
              <a:rPr lang="en-US" dirty="0"/>
              <a:t>Test Equipment 1 Basics</a:t>
            </a:r>
            <a:endParaRPr lang="en-US" sz="2700" dirty="0"/>
          </a:p>
        </p:txBody>
      </p:sp>
      <p:sp>
        <p:nvSpPr>
          <p:cNvPr id="3" name="Content Placeholder 2"/>
          <p:cNvSpPr>
            <a:spLocks noGrp="1"/>
          </p:cNvSpPr>
          <p:nvPr>
            <p:ph idx="1"/>
          </p:nvPr>
        </p:nvSpPr>
        <p:spPr>
          <a:xfrm>
            <a:off x="838200" y="1459345"/>
            <a:ext cx="10515600" cy="4717618"/>
          </a:xfrm>
        </p:spPr>
        <p:txBody>
          <a:bodyPr/>
          <a:lstStyle/>
          <a:p>
            <a:r>
              <a:rPr lang="en-US" dirty="0" smtClean="0"/>
              <a:t>Objective</a:t>
            </a:r>
          </a:p>
          <a:p>
            <a:pPr marL="914400" lvl="2" indent="0">
              <a:buNone/>
            </a:pPr>
            <a:r>
              <a:rPr lang="en-US" dirty="0" smtClean="0"/>
              <a:t>To know how to use Function </a:t>
            </a:r>
            <a:r>
              <a:rPr lang="en-US" dirty="0"/>
              <a:t>G</a:t>
            </a:r>
            <a:r>
              <a:rPr lang="en-US" dirty="0" smtClean="0"/>
              <a:t>enerator and Oscilloscope.</a:t>
            </a:r>
          </a:p>
          <a:p>
            <a:r>
              <a:rPr lang="en-US" dirty="0" smtClean="0"/>
              <a:t>Equipment and Material</a:t>
            </a:r>
          </a:p>
          <a:p>
            <a:endParaRPr lang="en-US" dirty="0" smtClean="0"/>
          </a:p>
          <a:p>
            <a:endParaRPr lang="en-US" dirty="0" smtClean="0"/>
          </a:p>
          <a:p>
            <a:endParaRPr lang="en-US" dirty="0"/>
          </a:p>
          <a:p>
            <a:endParaRPr lang="en-US" dirty="0" smtClean="0"/>
          </a:p>
          <a:p>
            <a:r>
              <a:rPr lang="en-US" dirty="0" smtClean="0"/>
              <a:t>Research and Information</a:t>
            </a:r>
          </a:p>
          <a:p>
            <a:pPr marL="457200" lvl="1" indent="0">
              <a:buNone/>
            </a:pPr>
            <a:r>
              <a:rPr lang="en-US" sz="2000" dirty="0" smtClean="0"/>
              <a:t>Tutorial videos at </a:t>
            </a:r>
            <a:r>
              <a:rPr lang="en-US" sz="2000" dirty="0" smtClean="0">
                <a:hlinkClick r:id="rId3"/>
              </a:rPr>
              <a:t>www.ivytechengineering.com</a:t>
            </a: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22</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831873872"/>
              </p:ext>
            </p:extLst>
          </p:nvPr>
        </p:nvGraphicFramePr>
        <p:xfrm>
          <a:off x="1488421" y="2897312"/>
          <a:ext cx="7697966" cy="1710959"/>
        </p:xfrm>
        <a:graphic>
          <a:graphicData uri="http://schemas.openxmlformats.org/presentationml/2006/ole">
            <mc:AlternateContent xmlns:mc="http://schemas.openxmlformats.org/markup-compatibility/2006">
              <mc:Choice xmlns:v="urn:schemas-microsoft-com:vml" Requires="v">
                <p:oleObj spid="_x0000_s2100" name="Worksheet" r:id="rId5" imgW="6502400" imgH="1079500" progId="Excel.Sheet.12">
                  <p:embed/>
                </p:oleObj>
              </mc:Choice>
              <mc:Fallback>
                <p:oleObj name="Worksheet" r:id="rId5" imgW="6502400" imgH="1079500" progId="Excel.Sheet.12">
                  <p:embed/>
                  <p:pic>
                    <p:nvPicPr>
                      <p:cNvPr id="0" name=""/>
                      <p:cNvPicPr/>
                      <p:nvPr/>
                    </p:nvPicPr>
                    <p:blipFill>
                      <a:blip r:embed="rId6"/>
                      <a:stretch>
                        <a:fillRect/>
                      </a:stretch>
                    </p:blipFill>
                    <p:spPr>
                      <a:xfrm>
                        <a:off x="1488421" y="2897312"/>
                        <a:ext cx="7697966" cy="1710959"/>
                      </a:xfrm>
                      <a:prstGeom prst="rect">
                        <a:avLst/>
                      </a:prstGeom>
                    </p:spPr>
                  </p:pic>
                </p:oleObj>
              </mc:Fallback>
            </mc:AlternateContent>
          </a:graphicData>
        </a:graphic>
      </p:graphicFrame>
    </p:spTree>
    <p:extLst>
      <p:ext uri="{BB962C8B-B14F-4D97-AF65-F5344CB8AC3E}">
        <p14:creationId xmlns:p14="http://schemas.microsoft.com/office/powerpoint/2010/main" val="22713431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r>
              <a:rPr lang="en-US" dirty="0" smtClean="0"/>
              <a:t>Detail and Procedure</a:t>
            </a:r>
            <a:endParaRPr lang="en-US" dirty="0"/>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23</a:t>
            </a:fld>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1118864054"/>
              </p:ext>
            </p:extLst>
          </p:nvPr>
        </p:nvGraphicFramePr>
        <p:xfrm>
          <a:off x="340266" y="1373422"/>
          <a:ext cx="7145140" cy="1351283"/>
        </p:xfrm>
        <a:graphic>
          <a:graphicData uri="http://schemas.openxmlformats.org/presentationml/2006/ole">
            <mc:AlternateContent xmlns:mc="http://schemas.openxmlformats.org/markup-compatibility/2006">
              <mc:Choice xmlns:v="urn:schemas-microsoft-com:vml" Requires="v">
                <p:oleObj spid="_x0000_s3220" name="Worksheet" r:id="rId4" imgW="4902200" imgH="927100" progId="Excel.Sheet.12">
                  <p:embed/>
                </p:oleObj>
              </mc:Choice>
              <mc:Fallback>
                <p:oleObj name="Worksheet" r:id="rId4" imgW="4902200" imgH="927100" progId="Excel.Sheet.12">
                  <p:embed/>
                  <p:pic>
                    <p:nvPicPr>
                      <p:cNvPr id="0" name=""/>
                      <p:cNvPicPr/>
                      <p:nvPr/>
                    </p:nvPicPr>
                    <p:blipFill>
                      <a:blip r:embed="rId5"/>
                      <a:stretch>
                        <a:fillRect/>
                      </a:stretch>
                    </p:blipFill>
                    <p:spPr>
                      <a:xfrm>
                        <a:off x="340266" y="1373422"/>
                        <a:ext cx="7145140" cy="135128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168562778"/>
              </p:ext>
            </p:extLst>
          </p:nvPr>
        </p:nvGraphicFramePr>
        <p:xfrm>
          <a:off x="230686" y="2749363"/>
          <a:ext cx="8903869" cy="1652085"/>
        </p:xfrm>
        <a:graphic>
          <a:graphicData uri="http://schemas.openxmlformats.org/presentationml/2006/ole">
            <mc:AlternateContent xmlns:mc="http://schemas.openxmlformats.org/markup-compatibility/2006">
              <mc:Choice xmlns:v="urn:schemas-microsoft-com:vml" Requires="v">
                <p:oleObj spid="_x0000_s3221" name="Worksheet" r:id="rId7" imgW="6502400" imgH="1206500" progId="Excel.Sheet.12">
                  <p:embed/>
                </p:oleObj>
              </mc:Choice>
              <mc:Fallback>
                <p:oleObj name="Worksheet" r:id="rId7" imgW="6502400" imgH="1206500" progId="Excel.Sheet.12">
                  <p:embed/>
                  <p:pic>
                    <p:nvPicPr>
                      <p:cNvPr id="0" name=""/>
                      <p:cNvPicPr/>
                      <p:nvPr/>
                    </p:nvPicPr>
                    <p:blipFill>
                      <a:blip r:embed="rId8"/>
                      <a:stretch>
                        <a:fillRect/>
                      </a:stretch>
                    </p:blipFill>
                    <p:spPr>
                      <a:xfrm>
                        <a:off x="230686" y="2749363"/>
                        <a:ext cx="8903869" cy="165208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46245635"/>
              </p:ext>
            </p:extLst>
          </p:nvPr>
        </p:nvGraphicFramePr>
        <p:xfrm>
          <a:off x="181364" y="4438436"/>
          <a:ext cx="9042014" cy="1627994"/>
        </p:xfrm>
        <a:graphic>
          <a:graphicData uri="http://schemas.openxmlformats.org/presentationml/2006/ole">
            <mc:AlternateContent xmlns:mc="http://schemas.openxmlformats.org/markup-compatibility/2006">
              <mc:Choice xmlns:v="urn:schemas-microsoft-com:vml" Requires="v">
                <p:oleObj spid="_x0000_s3222" name="Worksheet" r:id="rId10" imgW="6502400" imgH="1308100" progId="Excel.Sheet.12">
                  <p:embed/>
                </p:oleObj>
              </mc:Choice>
              <mc:Fallback>
                <p:oleObj name="Worksheet" r:id="rId10" imgW="6502400" imgH="1308100" progId="Excel.Sheet.12">
                  <p:embed/>
                  <p:pic>
                    <p:nvPicPr>
                      <p:cNvPr id="0" name=""/>
                      <p:cNvPicPr/>
                      <p:nvPr/>
                    </p:nvPicPr>
                    <p:blipFill>
                      <a:blip r:embed="rId11"/>
                      <a:stretch>
                        <a:fillRect/>
                      </a:stretch>
                    </p:blipFill>
                    <p:spPr>
                      <a:xfrm>
                        <a:off x="181364" y="4438436"/>
                        <a:ext cx="9042014" cy="1627994"/>
                      </a:xfrm>
                      <a:prstGeom prst="rect">
                        <a:avLst/>
                      </a:prstGeom>
                    </p:spPr>
                  </p:pic>
                </p:oleObj>
              </mc:Fallback>
            </mc:AlternateContent>
          </a:graphicData>
        </a:graphic>
      </p:graphicFrame>
    </p:spTree>
    <p:extLst>
      <p:ext uri="{BB962C8B-B14F-4D97-AF65-F5344CB8AC3E}">
        <p14:creationId xmlns:p14="http://schemas.microsoft.com/office/powerpoint/2010/main" val="20621712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 from #1</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24</a:t>
            </a:fld>
            <a:endParaRPr lang="en-US"/>
          </a:p>
        </p:txBody>
      </p:sp>
      <p:pic>
        <p:nvPicPr>
          <p:cNvPr id="12" name="Picture 11" descr="unnam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575" y="1578111"/>
            <a:ext cx="3686886" cy="5005570"/>
          </a:xfrm>
          <a:prstGeom prst="rect">
            <a:avLst/>
          </a:prstGeom>
        </p:spPr>
      </p:pic>
      <p:pic>
        <p:nvPicPr>
          <p:cNvPr id="13" name="Picture 12" descr="unnam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2461" y="776726"/>
            <a:ext cx="3369771" cy="5190505"/>
          </a:xfrm>
          <a:prstGeom prst="rect">
            <a:avLst/>
          </a:prstGeom>
        </p:spPr>
      </p:pic>
      <p:sp>
        <p:nvSpPr>
          <p:cNvPr id="14" name="TextBox 13"/>
          <p:cNvSpPr txBox="1"/>
          <p:nvPr/>
        </p:nvSpPr>
        <p:spPr>
          <a:xfrm>
            <a:off x="4734997" y="2009625"/>
            <a:ext cx="1344048" cy="369332"/>
          </a:xfrm>
          <a:prstGeom prst="rect">
            <a:avLst/>
          </a:prstGeom>
          <a:noFill/>
        </p:spPr>
        <p:txBody>
          <a:bodyPr wrap="square" rtlCol="0">
            <a:spAutoFit/>
          </a:bodyPr>
          <a:lstStyle/>
          <a:p>
            <a:r>
              <a:rPr lang="en-US" dirty="0" smtClean="0"/>
              <a:t>1A</a:t>
            </a:r>
            <a:endParaRPr lang="en-US" dirty="0"/>
          </a:p>
        </p:txBody>
      </p:sp>
      <p:sp>
        <p:nvSpPr>
          <p:cNvPr id="15" name="TextBox 14"/>
          <p:cNvSpPr txBox="1"/>
          <p:nvPr/>
        </p:nvSpPr>
        <p:spPr>
          <a:xfrm>
            <a:off x="7053172" y="1750716"/>
            <a:ext cx="428322" cy="369332"/>
          </a:xfrm>
          <a:prstGeom prst="rect">
            <a:avLst/>
          </a:prstGeom>
          <a:noFill/>
        </p:spPr>
        <p:txBody>
          <a:bodyPr wrap="none" rtlCol="0">
            <a:spAutoFit/>
          </a:bodyPr>
          <a:lstStyle/>
          <a:p>
            <a:r>
              <a:rPr lang="en-US" dirty="0" smtClean="0"/>
              <a:t>1B</a:t>
            </a:r>
            <a:endParaRPr lang="en-US" dirty="0"/>
          </a:p>
        </p:txBody>
      </p:sp>
      <p:cxnSp>
        <p:nvCxnSpPr>
          <p:cNvPr id="17" name="Straight Arrow Connector 16"/>
          <p:cNvCxnSpPr/>
          <p:nvPr/>
        </p:nvCxnSpPr>
        <p:spPr>
          <a:xfrm>
            <a:off x="7460086" y="2317850"/>
            <a:ext cx="480898" cy="2835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4291091" y="2507237"/>
            <a:ext cx="509991" cy="4147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4411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3829351554"/>
              </p:ext>
            </p:extLst>
          </p:nvPr>
        </p:nvGraphicFramePr>
        <p:xfrm>
          <a:off x="6177691" y="1726058"/>
          <a:ext cx="6014309" cy="4154869"/>
        </p:xfrm>
        <a:graphic>
          <a:graphicData uri="http://schemas.openxmlformats.org/presentationml/2006/ole">
            <mc:AlternateContent xmlns:mc="http://schemas.openxmlformats.org/markup-compatibility/2006">
              <mc:Choice xmlns:v="urn:schemas-microsoft-com:vml" Requires="v">
                <p:oleObj spid="_x0000_s5267" name="Worksheet" r:id="rId4" imgW="6502400" imgH="1765300" progId="Excel.Sheet.12">
                  <p:embed/>
                </p:oleObj>
              </mc:Choice>
              <mc:Fallback>
                <p:oleObj name="Worksheet" r:id="rId4" imgW="6502400" imgH="1765300" progId="Excel.Sheet.12">
                  <p:embed/>
                  <p:pic>
                    <p:nvPicPr>
                      <p:cNvPr id="0" name=""/>
                      <p:cNvPicPr/>
                      <p:nvPr/>
                    </p:nvPicPr>
                    <p:blipFill>
                      <a:blip r:embed="rId5"/>
                      <a:stretch>
                        <a:fillRect/>
                      </a:stretch>
                    </p:blipFill>
                    <p:spPr>
                      <a:xfrm>
                        <a:off x="6177691" y="1726058"/>
                        <a:ext cx="6014309" cy="4154869"/>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03977592"/>
              </p:ext>
            </p:extLst>
          </p:nvPr>
        </p:nvGraphicFramePr>
        <p:xfrm>
          <a:off x="107378" y="3735683"/>
          <a:ext cx="7660975" cy="2243877"/>
        </p:xfrm>
        <a:graphic>
          <a:graphicData uri="http://schemas.openxmlformats.org/presentationml/2006/ole">
            <mc:AlternateContent xmlns:mc="http://schemas.openxmlformats.org/markup-compatibility/2006">
              <mc:Choice xmlns:v="urn:schemas-microsoft-com:vml" Requires="v">
                <p:oleObj spid="_x0000_s5268" name="Worksheet" r:id="rId7" imgW="6502400" imgH="927100" progId="Excel.Sheet.12">
                  <p:embed/>
                </p:oleObj>
              </mc:Choice>
              <mc:Fallback>
                <p:oleObj name="Worksheet" r:id="rId7" imgW="6502400" imgH="927100" progId="Excel.Sheet.12">
                  <p:embed/>
                  <p:pic>
                    <p:nvPicPr>
                      <p:cNvPr id="0" name=""/>
                      <p:cNvPicPr/>
                      <p:nvPr/>
                    </p:nvPicPr>
                    <p:blipFill>
                      <a:blip r:embed="rId8"/>
                      <a:stretch>
                        <a:fillRect/>
                      </a:stretch>
                    </p:blipFill>
                    <p:spPr>
                      <a:xfrm>
                        <a:off x="107378" y="3735683"/>
                        <a:ext cx="7660975" cy="2243877"/>
                      </a:xfrm>
                      <a:prstGeom prst="rect">
                        <a:avLst/>
                      </a:prstGeom>
                    </p:spPr>
                  </p:pic>
                </p:oleObj>
              </mc:Fallback>
            </mc:AlternateContent>
          </a:graphicData>
        </a:graphic>
      </p:graphicFrame>
      <p:sp>
        <p:nvSpPr>
          <p:cNvPr id="2" name="Title 1"/>
          <p:cNvSpPr>
            <a:spLocks noGrp="1"/>
          </p:cNvSpPr>
          <p:nvPr>
            <p:ph type="title"/>
          </p:nvPr>
        </p:nvSpPr>
        <p:spPr>
          <a:xfrm>
            <a:off x="751885" y="143203"/>
            <a:ext cx="10515600" cy="1325563"/>
          </a:xfrm>
        </p:spPr>
        <p:txBody>
          <a:bodyPr/>
          <a:lstStyle/>
          <a:p>
            <a:r>
              <a:rPr lang="en-US" dirty="0" smtClean="0"/>
              <a:t>Detail and Procedure Continued</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25</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935170097"/>
              </p:ext>
            </p:extLst>
          </p:nvPr>
        </p:nvGraphicFramePr>
        <p:xfrm>
          <a:off x="176345" y="1232899"/>
          <a:ext cx="6839833" cy="2280863"/>
        </p:xfrm>
        <a:graphic>
          <a:graphicData uri="http://schemas.openxmlformats.org/presentationml/2006/ole">
            <mc:AlternateContent xmlns:mc="http://schemas.openxmlformats.org/markup-compatibility/2006">
              <mc:Choice xmlns:v="urn:schemas-microsoft-com:vml" Requires="v">
                <p:oleObj spid="_x0000_s5269" name="Worksheet" r:id="rId10" imgW="5575300" imgH="927100" progId="Excel.Sheet.12">
                  <p:embed/>
                </p:oleObj>
              </mc:Choice>
              <mc:Fallback>
                <p:oleObj name="Worksheet" r:id="rId10" imgW="5575300" imgH="927100" progId="Excel.Sheet.12">
                  <p:embed/>
                  <p:pic>
                    <p:nvPicPr>
                      <p:cNvPr id="0" name=""/>
                      <p:cNvPicPr/>
                      <p:nvPr/>
                    </p:nvPicPr>
                    <p:blipFill>
                      <a:blip r:embed="rId11"/>
                      <a:stretch>
                        <a:fillRect/>
                      </a:stretch>
                    </p:blipFill>
                    <p:spPr>
                      <a:xfrm>
                        <a:off x="176345" y="1232899"/>
                        <a:ext cx="6839833" cy="2280863"/>
                      </a:xfrm>
                      <a:prstGeom prst="rect">
                        <a:avLst/>
                      </a:prstGeom>
                    </p:spPr>
                  </p:pic>
                </p:oleObj>
              </mc:Fallback>
            </mc:AlternateContent>
          </a:graphicData>
        </a:graphic>
      </p:graphicFrame>
    </p:spTree>
    <p:extLst>
      <p:ext uri="{BB962C8B-B14F-4D97-AF65-F5344CB8AC3E}">
        <p14:creationId xmlns:p14="http://schemas.microsoft.com/office/powerpoint/2010/main" val="287029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pic>
        <p:nvPicPr>
          <p:cNvPr id="6" name="Content Placeholder 5" descr="unnamed.jpg"/>
          <p:cNvPicPr>
            <a:picLocks noGrp="1" noChangeAspect="1"/>
          </p:cNvPicPr>
          <p:nvPr>
            <p:ph idx="1"/>
          </p:nvPr>
        </p:nvPicPr>
        <p:blipFill>
          <a:blip r:embed="rId2">
            <a:extLst>
              <a:ext uri="{28A0092B-C50C-407E-A947-70E740481C1C}">
                <a14:useLocalDpi xmlns:a14="http://schemas.microsoft.com/office/drawing/2010/main" val="0"/>
              </a:ext>
            </a:extLst>
          </a:blip>
          <a:srcRect t="38352" b="38352"/>
          <a:stretch>
            <a:fillRect/>
          </a:stretch>
        </p:blipFill>
        <p:spPr>
          <a:xfrm>
            <a:off x="455949" y="1947980"/>
            <a:ext cx="5364152" cy="3205537"/>
          </a:xfrm>
        </p:spPr>
      </p:pic>
      <p:sp>
        <p:nvSpPr>
          <p:cNvPr id="4" name="Footer Placeholder 3"/>
          <p:cNvSpPr>
            <a:spLocks noGrp="1"/>
          </p:cNvSpPr>
          <p:nvPr>
            <p:ph type="ftr" sz="quarter" idx="11"/>
          </p:nvPr>
        </p:nvSpPr>
        <p:spPr>
          <a:xfrm>
            <a:off x="3187780" y="6319363"/>
            <a:ext cx="4114800" cy="365125"/>
          </a:xfrm>
        </p:spPr>
        <p:txBody>
          <a:bodyPr/>
          <a:lstStyle/>
          <a:p>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26</a:t>
            </a:fld>
            <a:endParaRPr lang="en-US"/>
          </a:p>
        </p:txBody>
      </p:sp>
      <p:pic>
        <p:nvPicPr>
          <p:cNvPr id="7" name="Picture 6" descr="unnam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3475" y="258908"/>
            <a:ext cx="5252887" cy="6451600"/>
          </a:xfrm>
          <a:prstGeom prst="rect">
            <a:avLst/>
          </a:prstGeom>
        </p:spPr>
      </p:pic>
    </p:spTree>
    <p:extLst>
      <p:ext uri="{BB962C8B-B14F-4D97-AF65-F5344CB8AC3E}">
        <p14:creationId xmlns:p14="http://schemas.microsoft.com/office/powerpoint/2010/main" val="3521465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2252539919"/>
              </p:ext>
            </p:extLst>
          </p:nvPr>
        </p:nvGraphicFramePr>
        <p:xfrm>
          <a:off x="317002" y="1343860"/>
          <a:ext cx="6304595" cy="4376791"/>
        </p:xfrm>
        <a:graphic>
          <a:graphicData uri="http://schemas.openxmlformats.org/presentationml/2006/ole">
            <mc:AlternateContent xmlns:mc="http://schemas.openxmlformats.org/markup-compatibility/2006">
              <mc:Choice xmlns:v="urn:schemas-microsoft-com:vml" Requires="v">
                <p:oleObj spid="_x0000_s6195" name="Worksheet" r:id="rId4" imgW="6502400" imgH="2679700" progId="Excel.Sheet.12">
                  <p:embed/>
                </p:oleObj>
              </mc:Choice>
              <mc:Fallback>
                <p:oleObj name="Worksheet" r:id="rId4" imgW="6502400" imgH="2679700" progId="Excel.Sheet.12">
                  <p:embed/>
                  <p:pic>
                    <p:nvPicPr>
                      <p:cNvPr id="0" name=""/>
                      <p:cNvPicPr/>
                      <p:nvPr/>
                    </p:nvPicPr>
                    <p:blipFill>
                      <a:blip r:embed="rId5"/>
                      <a:stretch>
                        <a:fillRect/>
                      </a:stretch>
                    </p:blipFill>
                    <p:spPr>
                      <a:xfrm>
                        <a:off x="317002" y="1343860"/>
                        <a:ext cx="6304595" cy="4376791"/>
                      </a:xfrm>
                      <a:prstGeom prst="rect">
                        <a:avLst/>
                      </a:prstGeom>
                    </p:spPr>
                  </p:pic>
                </p:oleObj>
              </mc:Fallback>
            </mc:AlternateContent>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566418567"/>
              </p:ext>
            </p:extLst>
          </p:nvPr>
        </p:nvGraphicFramePr>
        <p:xfrm>
          <a:off x="6118790" y="1639755"/>
          <a:ext cx="5915994" cy="3871302"/>
        </p:xfrm>
        <a:graphic>
          <a:graphicData uri="http://schemas.openxmlformats.org/drawingml/2006/table">
            <a:tbl>
              <a:tblPr/>
              <a:tblGrid>
                <a:gridCol w="301010"/>
                <a:gridCol w="613596"/>
                <a:gridCol w="1701862"/>
                <a:gridCol w="613596"/>
                <a:gridCol w="613596"/>
                <a:gridCol w="613596"/>
                <a:gridCol w="613596"/>
                <a:gridCol w="845142"/>
              </a:tblGrid>
              <a:tr h="442612">
                <a:tc>
                  <a:txBody>
                    <a:bodyPr/>
                    <a:lstStyle/>
                    <a:p>
                      <a:pPr algn="l" fontAlgn="b"/>
                      <a:r>
                        <a:rPr lang="en-US" sz="1100" b="0" i="0" u="none" strike="noStrike">
                          <a:solidFill>
                            <a:srgbClr val="000000"/>
                          </a:solidFill>
                          <a:effectLst/>
                          <a:latin typeface="Calibri"/>
                        </a:rPr>
                        <a:t>3.c.</a:t>
                      </a:r>
                    </a:p>
                  </a:txBody>
                  <a:tcPr marL="12700" marR="12700" marT="12700" marB="0" anchor="b">
                    <a:lnL>
                      <a:noFill/>
                    </a:lnL>
                    <a:lnR>
                      <a:noFill/>
                    </a:lnR>
                    <a:lnT>
                      <a:noFill/>
                    </a:lnT>
                    <a:lnB>
                      <a:noFill/>
                    </a:lnB>
                  </a:tcPr>
                </a:tc>
                <a:tc gridSpan="2">
                  <a:txBody>
                    <a:bodyPr/>
                    <a:lstStyle/>
                    <a:p>
                      <a:pPr algn="l" fontAlgn="b"/>
                      <a:r>
                        <a:rPr lang="en-US" sz="1100" b="0" i="0" u="none" strike="noStrike">
                          <a:solidFill>
                            <a:srgbClr val="000000"/>
                          </a:solidFill>
                          <a:effectLst/>
                          <a:latin typeface="Calibri"/>
                        </a:rPr>
                        <a:t>Measure the following:</a:t>
                      </a:r>
                    </a:p>
                  </a:txBody>
                  <a:tcPr marL="12700" marR="12700" marT="12700"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Units:</a:t>
                      </a:r>
                    </a:p>
                  </a:txBody>
                  <a:tcPr marL="12700" marR="12700" marT="12700" marB="0" anchor="b">
                    <a:lnL>
                      <a:noFill/>
                    </a:lnL>
                    <a:lnR>
                      <a:noFill/>
                    </a:lnR>
                    <a:lnT>
                      <a:noFill/>
                    </a:lnT>
                    <a:lnB>
                      <a:noFill/>
                    </a:lnB>
                  </a:tcPr>
                </a:tc>
              </a:tr>
              <a:tr h="685738">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a.</a:t>
                      </a:r>
                    </a:p>
                  </a:txBody>
                  <a:tcPr marL="12700" marR="12700" marT="12700"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Period of the square wave</a:t>
                      </a:r>
                    </a:p>
                  </a:txBody>
                  <a:tcPr marL="12700" marR="12700" marT="1270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1000</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us</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685738">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b.</a:t>
                      </a:r>
                    </a:p>
                  </a:txBody>
                  <a:tcPr marL="12700" marR="12700" marT="12700"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Pulse width of the square wave</a:t>
                      </a:r>
                    </a:p>
                  </a:txBody>
                  <a:tcPr marL="12700" marR="12700" marT="1270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0.3</a:t>
                      </a:r>
                    </a:p>
                  </a:txBody>
                  <a:tcPr marL="12700" marR="12700" marT="127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a:rPr>
                        <a:t> </a:t>
                      </a:r>
                    </a:p>
                  </a:txBody>
                  <a:tcPr marL="12700" marR="12700" marT="127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85738">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c.</a:t>
                      </a:r>
                    </a:p>
                  </a:txBody>
                  <a:tcPr marL="12700" marR="12700" marT="12700"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Amplitude of the square wave</a:t>
                      </a:r>
                    </a:p>
                  </a:txBody>
                  <a:tcPr marL="12700" marR="12700" marT="1270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4.96</a:t>
                      </a:r>
                    </a:p>
                  </a:txBody>
                  <a:tcPr marL="12700" marR="12700" marT="127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r>
                        <a:rPr lang="en-US" sz="1100" b="0" i="0" u="none" strike="noStrike" dirty="0" err="1">
                          <a:solidFill>
                            <a:srgbClr val="000000"/>
                          </a:solidFill>
                          <a:effectLst/>
                          <a:latin typeface="Calibri"/>
                        </a:rPr>
                        <a:t>vpp</a:t>
                      </a:r>
                      <a:endParaRPr lang="en-US" sz="1100" b="0" i="0" u="none" strike="noStrike" dirty="0">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85738">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d.</a:t>
                      </a:r>
                    </a:p>
                  </a:txBody>
                  <a:tcPr marL="12700" marR="12700" marT="12700"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Rise time of the square wave</a:t>
                      </a:r>
                    </a:p>
                  </a:txBody>
                  <a:tcPr marL="12700" marR="12700" marT="1270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0</a:t>
                      </a:r>
                    </a:p>
                  </a:txBody>
                  <a:tcPr marL="12700" marR="12700" marT="127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a:t>
                      </a:r>
                    </a:p>
                  </a:txBody>
                  <a:tcPr marL="12700" marR="12700" marT="127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85738">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e.</a:t>
                      </a:r>
                    </a:p>
                  </a:txBody>
                  <a:tcPr marL="12700" marR="12700" marT="12700"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Fall time of the square wave</a:t>
                      </a:r>
                    </a:p>
                  </a:txBody>
                  <a:tcPr marL="12700" marR="12700" marT="1270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0</a:t>
                      </a:r>
                    </a:p>
                  </a:txBody>
                  <a:tcPr marL="12700" marR="12700" marT="127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a:rPr>
                        <a:t> </a:t>
                      </a:r>
                    </a:p>
                  </a:txBody>
                  <a:tcPr marL="12700" marR="12700" marT="127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 name="Title 1"/>
          <p:cNvSpPr>
            <a:spLocks noGrp="1"/>
          </p:cNvSpPr>
          <p:nvPr>
            <p:ph type="title"/>
          </p:nvPr>
        </p:nvSpPr>
        <p:spPr>
          <a:xfrm>
            <a:off x="184672" y="0"/>
            <a:ext cx="10515600" cy="1325563"/>
          </a:xfrm>
        </p:spPr>
        <p:txBody>
          <a:bodyPr/>
          <a:lstStyle/>
          <a:p>
            <a:r>
              <a:rPr lang="en-US" dirty="0" smtClean="0"/>
              <a:t>Continued</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27</a:t>
            </a:fld>
            <a:endParaRPr lang="en-US"/>
          </a:p>
        </p:txBody>
      </p:sp>
    </p:spTree>
    <p:extLst>
      <p:ext uri="{BB962C8B-B14F-4D97-AF65-F5344CB8AC3E}">
        <p14:creationId xmlns:p14="http://schemas.microsoft.com/office/powerpoint/2010/main" val="4107245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28</a:t>
            </a:fld>
            <a:endParaRPr lang="en-US"/>
          </a:p>
        </p:txBody>
      </p:sp>
      <p:pic>
        <p:nvPicPr>
          <p:cNvPr id="8" name="Picture 7" descr="unnamed.jpg"/>
          <p:cNvPicPr>
            <a:picLocks noChangeAspect="1"/>
          </p:cNvPicPr>
          <p:nvPr/>
        </p:nvPicPr>
        <p:blipFill rotWithShape="1">
          <a:blip r:embed="rId2">
            <a:extLst>
              <a:ext uri="{28A0092B-C50C-407E-A947-70E740481C1C}">
                <a14:useLocalDpi xmlns:a14="http://schemas.microsoft.com/office/drawing/2010/main" val="0"/>
              </a:ext>
            </a:extLst>
          </a:blip>
          <a:srcRect t="22387" b="34685"/>
          <a:stretch/>
        </p:blipFill>
        <p:spPr>
          <a:xfrm>
            <a:off x="588389" y="2021954"/>
            <a:ext cx="5133066" cy="3649382"/>
          </a:xfrm>
          <a:prstGeom prst="rect">
            <a:avLst/>
          </a:prstGeom>
        </p:spPr>
      </p:pic>
      <p:pic>
        <p:nvPicPr>
          <p:cNvPr id="9" name="Picture 8" descr="unnam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0586" y="554805"/>
            <a:ext cx="3480747" cy="5745309"/>
          </a:xfrm>
          <a:prstGeom prst="rect">
            <a:avLst/>
          </a:prstGeom>
        </p:spPr>
      </p:pic>
    </p:spTree>
    <p:extLst>
      <p:ext uri="{BB962C8B-B14F-4D97-AF65-F5344CB8AC3E}">
        <p14:creationId xmlns:p14="http://schemas.microsoft.com/office/powerpoint/2010/main" val="407792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I’ve learned that frequency and period inverse to each other.</a:t>
            </a:r>
          </a:p>
          <a:p>
            <a:r>
              <a:rPr lang="en-US" dirty="0" smtClean="0"/>
              <a:t>I thought I know what to do when I watched the video but once I started doing it, I just got confused and </a:t>
            </a:r>
            <a:r>
              <a:rPr lang="en-US" dirty="0" err="1" smtClean="0"/>
              <a:t>didn</a:t>
            </a:r>
            <a:r>
              <a:rPr lang="fr-FR" dirty="0" smtClean="0"/>
              <a:t>’</a:t>
            </a:r>
            <a:r>
              <a:rPr lang="en-US" dirty="0" smtClean="0"/>
              <a:t>t go well as I thought I knew it would be in the video.</a:t>
            </a:r>
          </a:p>
          <a:p>
            <a:r>
              <a:rPr lang="en-US" dirty="0" smtClean="0"/>
              <a:t>I am struggling with Oscilloscope and I need more experiment with it.</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29</a:t>
            </a:fld>
            <a:endParaRPr lang="en-US"/>
          </a:p>
        </p:txBody>
      </p:sp>
    </p:spTree>
    <p:extLst>
      <p:ext uri="{BB962C8B-B14F-4D97-AF65-F5344CB8AC3E}">
        <p14:creationId xmlns:p14="http://schemas.microsoft.com/office/powerpoint/2010/main" val="2707436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cdn.sparkfun.com/assets/c/4/a/9/d/515c7a2bce395f653d0000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842" y="129022"/>
            <a:ext cx="8927160" cy="627746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216212" y="1912591"/>
            <a:ext cx="8596668" cy="1826581"/>
          </a:xfrm>
        </p:spPr>
        <p:txBody>
          <a:bodyPr anchor="ctr">
            <a:normAutofit fontScale="90000"/>
          </a:bodyPr>
          <a:lstStyle/>
          <a:p>
            <a:pPr algn="ctr"/>
            <a:r>
              <a:rPr lang="en-US" sz="4900" b="1" dirty="0" smtClean="0">
                <a:solidFill>
                  <a:srgbClr val="C00000"/>
                </a:solidFill>
              </a:rPr>
              <a:t>Lab 1 – Test Equipment Intro and Resistors</a:t>
            </a:r>
            <a:r>
              <a:rPr lang="en-US" dirty="0" smtClean="0"/>
              <a:t/>
            </a:r>
            <a:br>
              <a:rPr lang="en-US" dirty="0" smtClean="0"/>
            </a:br>
            <a:endParaRPr lang="en-US" dirty="0"/>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a:t>
            </a:fld>
            <a:endParaRPr lang="en-US"/>
          </a:p>
        </p:txBody>
      </p:sp>
    </p:spTree>
    <p:extLst>
      <p:ext uri="{BB962C8B-B14F-4D97-AF65-F5344CB8AC3E}">
        <p14:creationId xmlns:p14="http://schemas.microsoft.com/office/powerpoint/2010/main" val="13323070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4496" y="115614"/>
            <a:ext cx="8769506" cy="6108310"/>
          </a:xfrm>
          <a:prstGeom prst="rect">
            <a:avLst/>
          </a:prstGeom>
        </p:spPr>
      </p:pic>
      <p:sp>
        <p:nvSpPr>
          <p:cNvPr id="2" name="Title 1"/>
          <p:cNvSpPr>
            <a:spLocks noGrp="1"/>
          </p:cNvSpPr>
          <p:nvPr>
            <p:ph type="title"/>
          </p:nvPr>
        </p:nvSpPr>
        <p:spPr>
          <a:xfrm>
            <a:off x="831850" y="219861"/>
            <a:ext cx="8596668" cy="1826581"/>
          </a:xfrm>
        </p:spPr>
        <p:txBody>
          <a:bodyPr anchor="ctr"/>
          <a:lstStyle/>
          <a:p>
            <a:pPr algn="ctr"/>
            <a:r>
              <a:rPr lang="en-US" b="1" dirty="0" smtClean="0">
                <a:solidFill>
                  <a:schemeClr val="tx2">
                    <a:lumMod val="75000"/>
                  </a:schemeClr>
                </a:solidFill>
              </a:rPr>
              <a:t>Lab </a:t>
            </a:r>
            <a:r>
              <a:rPr lang="en-US" b="1" dirty="0">
                <a:solidFill>
                  <a:schemeClr val="tx2">
                    <a:lumMod val="75000"/>
                  </a:schemeClr>
                </a:solidFill>
              </a:rPr>
              <a:t>5 – Test Equipment 2, Capacitors, Inductors</a:t>
            </a:r>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30</a:t>
            </a:fld>
            <a:endParaRPr lang="en-US"/>
          </a:p>
        </p:txBody>
      </p:sp>
    </p:spTree>
    <p:extLst>
      <p:ext uri="{BB962C8B-B14F-4D97-AF65-F5344CB8AC3E}">
        <p14:creationId xmlns:p14="http://schemas.microsoft.com/office/powerpoint/2010/main" val="5118055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r>
              <a:rPr lang="en-US" dirty="0" smtClean="0"/>
              <a:t>Lab 5 – </a:t>
            </a:r>
            <a:r>
              <a:rPr lang="en-US" sz="2800" dirty="0"/>
              <a:t>Test Equipment 2, Capacitors, Inductors</a:t>
            </a:r>
            <a:endParaRPr lang="en-US" sz="2700" dirty="0"/>
          </a:p>
        </p:txBody>
      </p:sp>
      <p:sp>
        <p:nvSpPr>
          <p:cNvPr id="3" name="Content Placeholder 2"/>
          <p:cNvSpPr>
            <a:spLocks noGrp="1"/>
          </p:cNvSpPr>
          <p:nvPr>
            <p:ph idx="1"/>
          </p:nvPr>
        </p:nvSpPr>
        <p:spPr>
          <a:xfrm>
            <a:off x="838200" y="1459345"/>
            <a:ext cx="10515600" cy="4717618"/>
          </a:xfrm>
        </p:spPr>
        <p:txBody>
          <a:bodyPr/>
          <a:lstStyle/>
          <a:p>
            <a:r>
              <a:rPr lang="en-US" dirty="0" smtClean="0"/>
              <a:t>Objective</a:t>
            </a:r>
          </a:p>
          <a:p>
            <a:pPr marL="914400" lvl="2" indent="0">
              <a:buNone/>
            </a:pPr>
            <a:r>
              <a:rPr lang="en-US" dirty="0" smtClean="0"/>
              <a:t>To learn about capacitors, inductors, and know how to use LCR meter to measure capacitor and inductors including custom hand wound inductors.</a:t>
            </a:r>
          </a:p>
          <a:p>
            <a:r>
              <a:rPr lang="en-US" dirty="0" smtClean="0"/>
              <a:t>Equipment and Material</a:t>
            </a:r>
          </a:p>
          <a:p>
            <a:pPr marL="0" indent="0">
              <a:buNone/>
            </a:pPr>
            <a:r>
              <a:rPr lang="en-US" dirty="0"/>
              <a:t> </a:t>
            </a:r>
            <a:r>
              <a:rPr lang="en-US" dirty="0" smtClean="0"/>
              <a:t> LCR Meter, 28AWG magnet wire, core, and capacitor</a:t>
            </a:r>
          </a:p>
          <a:p>
            <a:pPr marL="0" indent="0">
              <a:buNone/>
            </a:pPr>
            <a:endParaRPr lang="en-US" dirty="0" smtClean="0"/>
          </a:p>
          <a:p>
            <a:r>
              <a:rPr lang="en-US" dirty="0" smtClean="0"/>
              <a:t>Research and Information</a:t>
            </a:r>
          </a:p>
          <a:p>
            <a:pPr marL="457200" lvl="1" indent="0">
              <a:buNone/>
            </a:pPr>
            <a:r>
              <a:rPr lang="en-US" sz="2000" dirty="0" smtClean="0">
                <a:hlinkClick r:id="rId2"/>
              </a:rPr>
              <a:t>V</a:t>
            </a:r>
            <a:r>
              <a:rPr lang="en-US" sz="2000" dirty="0" smtClean="0"/>
              <a:t>ideos at </a:t>
            </a:r>
            <a:r>
              <a:rPr lang="en-US" sz="2000" dirty="0" smtClean="0">
                <a:hlinkClick r:id="rId3"/>
              </a:rPr>
              <a:t>www.ivytechengineering.com</a:t>
            </a:r>
            <a:endParaRPr lang="en-US" sz="2000" dirty="0" smtClean="0"/>
          </a:p>
          <a:p>
            <a:pPr marL="457200" lvl="1" indent="0">
              <a:buNone/>
            </a:pPr>
            <a:r>
              <a:rPr lang="en-US" sz="2000" dirty="0" smtClean="0"/>
              <a:t>videos provided in week 5 folder</a:t>
            </a:r>
          </a:p>
          <a:p>
            <a:pPr marL="457200" lvl="1" indent="0">
              <a:buNone/>
            </a:pPr>
            <a:r>
              <a:rPr lang="en-US" sz="2000" dirty="0" smtClean="0"/>
              <a:t>To find T-69 and T-80 go to </a:t>
            </a:r>
            <a:r>
              <a:rPr lang="en-US" sz="2000" dirty="0" smtClean="0">
                <a:hlinkClick r:id="rId4"/>
              </a:rPr>
              <a:t>www.amidoncorp.com</a:t>
            </a:r>
            <a:endParaRPr lang="en-US" sz="2000" dirty="0" smtClean="0"/>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31</a:t>
            </a:fld>
            <a:endParaRPr lang="en-US"/>
          </a:p>
        </p:txBody>
      </p:sp>
    </p:spTree>
    <p:extLst>
      <p:ext uri="{BB962C8B-B14F-4D97-AF65-F5344CB8AC3E}">
        <p14:creationId xmlns:p14="http://schemas.microsoft.com/office/powerpoint/2010/main" val="33120620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893" y="389783"/>
            <a:ext cx="10515600" cy="1325563"/>
          </a:xfrm>
        </p:spPr>
        <p:txBody>
          <a:bodyPr/>
          <a:lstStyle/>
          <a:p>
            <a:pPr algn="ctr"/>
            <a:r>
              <a:rPr lang="en-US" dirty="0" smtClean="0"/>
              <a:t>Equipment</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32</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701481481"/>
              </p:ext>
            </p:extLst>
          </p:nvPr>
        </p:nvGraphicFramePr>
        <p:xfrm>
          <a:off x="542552" y="1701400"/>
          <a:ext cx="10740058" cy="4413778"/>
        </p:xfrm>
        <a:graphic>
          <a:graphicData uri="http://schemas.openxmlformats.org/presentationml/2006/ole">
            <mc:AlternateContent xmlns:mc="http://schemas.openxmlformats.org/markup-compatibility/2006">
              <mc:Choice xmlns:v="urn:schemas-microsoft-com:vml" Requires="v">
                <p:oleObj spid="_x0000_s8244" name="Worksheet" r:id="rId4" imgW="6515100" imgH="1612900" progId="Excel.Sheet.8">
                  <p:embed/>
                </p:oleObj>
              </mc:Choice>
              <mc:Fallback>
                <p:oleObj name="Worksheet" r:id="rId4" imgW="6515100" imgH="1612900" progId="Excel.Sheet.8">
                  <p:embed/>
                  <p:pic>
                    <p:nvPicPr>
                      <p:cNvPr id="0" name=""/>
                      <p:cNvPicPr/>
                      <p:nvPr/>
                    </p:nvPicPr>
                    <p:blipFill>
                      <a:blip r:embed="rId5"/>
                      <a:stretch>
                        <a:fillRect/>
                      </a:stretch>
                    </p:blipFill>
                    <p:spPr>
                      <a:xfrm>
                        <a:off x="542552" y="1701400"/>
                        <a:ext cx="10740058" cy="4413778"/>
                      </a:xfrm>
                      <a:prstGeom prst="rect">
                        <a:avLst/>
                      </a:prstGeom>
                    </p:spPr>
                  </p:pic>
                </p:oleObj>
              </mc:Fallback>
            </mc:AlternateContent>
          </a:graphicData>
        </a:graphic>
      </p:graphicFrame>
    </p:spTree>
    <p:extLst>
      <p:ext uri="{BB962C8B-B14F-4D97-AF65-F5344CB8AC3E}">
        <p14:creationId xmlns:p14="http://schemas.microsoft.com/office/powerpoint/2010/main" val="86532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r>
              <a:rPr lang="en-US" dirty="0" smtClean="0"/>
              <a:t>Lab 5 – Research Info</a:t>
            </a:r>
            <a:endParaRPr lang="en-US" dirty="0"/>
          </a:p>
        </p:txBody>
      </p:sp>
      <p:sp>
        <p:nvSpPr>
          <p:cNvPr id="3" name="Content Placeholder 2"/>
          <p:cNvSpPr>
            <a:spLocks noGrp="1"/>
          </p:cNvSpPr>
          <p:nvPr>
            <p:ph idx="1"/>
          </p:nvPr>
        </p:nvSpPr>
        <p:spPr>
          <a:xfrm>
            <a:off x="838200" y="1422400"/>
            <a:ext cx="10515600" cy="4754563"/>
          </a:xfrm>
        </p:spPr>
        <p:txBody>
          <a:bodyPr>
            <a:normAutofit/>
          </a:bodyPr>
          <a:lstStyle/>
          <a:p>
            <a:pPr marL="0" indent="0">
              <a:buNone/>
            </a:pPr>
            <a:r>
              <a:rPr lang="en-US" dirty="0" smtClean="0"/>
              <a:t>Capacitor stores energy in electric field.</a:t>
            </a:r>
          </a:p>
          <a:p>
            <a:pPr marL="0" indent="0">
              <a:buNone/>
            </a:pPr>
            <a:r>
              <a:rPr lang="en-US" dirty="0" smtClean="0"/>
              <a:t>Inductor stores energy in magnetic field.</a:t>
            </a:r>
          </a:p>
          <a:p>
            <a:pPr marL="0" indent="0">
              <a:buNone/>
            </a:pPr>
            <a:r>
              <a:rPr lang="en-US" dirty="0" smtClean="0"/>
              <a:t>They reverse to each other.</a:t>
            </a:r>
          </a:p>
          <a:p>
            <a:pPr marL="0" indent="0">
              <a:buNone/>
            </a:pPr>
            <a:r>
              <a:rPr lang="en-US" dirty="0" smtClean="0"/>
              <a:t>Capacitor resist voltage and inductor resist current.</a:t>
            </a:r>
          </a:p>
          <a:p>
            <a:pPr marL="0" indent="0">
              <a:buNone/>
            </a:pPr>
            <a:r>
              <a:rPr lang="en-US" dirty="0" smtClean="0"/>
              <a:t>Capacitor block AC in parallel.</a:t>
            </a:r>
          </a:p>
          <a:p>
            <a:pPr marL="0" indent="0">
              <a:buNone/>
            </a:pPr>
            <a:r>
              <a:rPr lang="en-US" dirty="0" smtClean="0"/>
              <a:t>If capacitor charge increase, voltage increase.</a:t>
            </a:r>
          </a:p>
          <a:p>
            <a:pPr marL="0" indent="0">
              <a:buNone/>
            </a:pPr>
            <a:r>
              <a:rPr lang="en-US" dirty="0" smtClean="0"/>
              <a:t>Inductor takes time to store and release energy. Higher frequency, the longer time.</a:t>
            </a:r>
          </a:p>
          <a:p>
            <a:pPr marL="0" indent="0">
              <a:buNone/>
            </a:pPr>
            <a:r>
              <a:rPr lang="en-US" dirty="0" smtClean="0"/>
              <a:t>Higher inductance value, the more inductor will resist sudden change in current.</a:t>
            </a:r>
          </a:p>
          <a:p>
            <a:pPr marL="0" indent="0">
              <a:buNone/>
            </a:pPr>
            <a:endParaRPr lang="en-US" dirty="0"/>
          </a:p>
          <a:p>
            <a:pPr marL="0" indent="0">
              <a:buNone/>
            </a:pPr>
            <a:r>
              <a:rPr lang="en-US" dirty="0" smtClean="0"/>
              <a:t>				</a:t>
            </a:r>
            <a:endParaRPr lang="en-US" dirty="0"/>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33</a:t>
            </a:fld>
            <a:endParaRPr lang="en-US"/>
          </a:p>
        </p:txBody>
      </p:sp>
    </p:spTree>
    <p:extLst>
      <p:ext uri="{BB962C8B-B14F-4D97-AF65-F5344CB8AC3E}">
        <p14:creationId xmlns:p14="http://schemas.microsoft.com/office/powerpoint/2010/main" val="2841317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Equations</a:t>
            </a:r>
            <a:endParaRPr lang="en-US" dirty="0"/>
          </a:p>
        </p:txBody>
      </p:sp>
      <p:sp>
        <p:nvSpPr>
          <p:cNvPr id="3" name="Content Placeholder 2"/>
          <p:cNvSpPr>
            <a:spLocks noGrp="1"/>
          </p:cNvSpPr>
          <p:nvPr>
            <p:ph idx="1"/>
          </p:nvPr>
        </p:nvSpPr>
        <p:spPr/>
        <p:txBody>
          <a:bodyPr/>
          <a:lstStyle/>
          <a:p>
            <a:pPr marL="0" indent="0">
              <a:buNone/>
            </a:pPr>
            <a:r>
              <a:rPr lang="en-US" dirty="0"/>
              <a:t>		Capacitor:			Inductor:</a:t>
            </a:r>
          </a:p>
          <a:p>
            <a:pPr marL="0" indent="0">
              <a:buNone/>
            </a:pPr>
            <a:r>
              <a:rPr lang="en-US" dirty="0"/>
              <a:t>Parallel=         ADD				Product over sum</a:t>
            </a:r>
          </a:p>
          <a:p>
            <a:pPr marL="0" indent="0">
              <a:buNone/>
            </a:pPr>
            <a:r>
              <a:rPr lang="en-US" dirty="0"/>
              <a:t>Series=       Product over sum		ADD</a:t>
            </a:r>
          </a:p>
          <a:p>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34</a:t>
            </a:fld>
            <a:endParaRPr lang="en-US"/>
          </a:p>
        </p:txBody>
      </p:sp>
      <p:pic>
        <p:nvPicPr>
          <p:cNvPr id="6" name="Picture 5" descr="unnamed.jpg"/>
          <p:cNvPicPr>
            <a:picLocks noChangeAspect="1"/>
          </p:cNvPicPr>
          <p:nvPr/>
        </p:nvPicPr>
        <p:blipFill rotWithShape="1">
          <a:blip r:embed="rId2">
            <a:extLst>
              <a:ext uri="{28A0092B-C50C-407E-A947-70E740481C1C}">
                <a14:useLocalDpi xmlns:a14="http://schemas.microsoft.com/office/drawing/2010/main" val="0"/>
              </a:ext>
            </a:extLst>
          </a:blip>
          <a:srcRect t="16825" r="19974" b="32152"/>
          <a:stretch/>
        </p:blipFill>
        <p:spPr>
          <a:xfrm>
            <a:off x="1233072" y="3858973"/>
            <a:ext cx="6880542" cy="2823340"/>
          </a:xfrm>
          <a:prstGeom prst="rect">
            <a:avLst/>
          </a:prstGeom>
        </p:spPr>
      </p:pic>
    </p:spTree>
    <p:extLst>
      <p:ext uri="{BB962C8B-B14F-4D97-AF65-F5344CB8AC3E}">
        <p14:creationId xmlns:p14="http://schemas.microsoft.com/office/powerpoint/2010/main" val="1857708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3311"/>
          </a:xfrm>
        </p:spPr>
        <p:txBody>
          <a:bodyPr/>
          <a:lstStyle/>
          <a:p>
            <a:r>
              <a:rPr lang="en-US" dirty="0" smtClean="0"/>
              <a:t>Lab 5 – Detail and Procedure</a:t>
            </a:r>
            <a:endParaRPr lang="en-US" dirty="0"/>
          </a:p>
        </p:txBody>
      </p:sp>
      <p:sp>
        <p:nvSpPr>
          <p:cNvPr id="3" name="Content Placeholder 2"/>
          <p:cNvSpPr>
            <a:spLocks noGrp="1"/>
          </p:cNvSpPr>
          <p:nvPr>
            <p:ph idx="1"/>
          </p:nvPr>
        </p:nvSpPr>
        <p:spPr>
          <a:xfrm>
            <a:off x="838200" y="1376218"/>
            <a:ext cx="10515600" cy="4800745"/>
          </a:xfrm>
        </p:spPr>
        <p:txBody>
          <a:bodyPr>
            <a:normAutofit/>
          </a:bodyPr>
          <a:lstStyle/>
          <a:p>
            <a:pPr marL="914400" lvl="1" indent="-457200">
              <a:buAutoNum type="arabicPeriod"/>
            </a:pPr>
            <a:r>
              <a:rPr lang="en-US" dirty="0" smtClean="0"/>
              <a:t>Research </a:t>
            </a:r>
            <a:r>
              <a:rPr lang="en-US" dirty="0"/>
              <a:t>how to use an LCR Meter and all about inductors. </a:t>
            </a:r>
            <a:endParaRPr lang="en-US" dirty="0" smtClean="0"/>
          </a:p>
          <a:p>
            <a:pPr marL="914400" lvl="1" indent="-457200">
              <a:buAutoNum type="arabicPeriod"/>
            </a:pPr>
            <a:endParaRPr lang="en-US" dirty="0"/>
          </a:p>
          <a:p>
            <a:pPr marL="457200" lvl="1" indent="0">
              <a:buNone/>
            </a:pPr>
            <a:r>
              <a:rPr lang="en-US" dirty="0"/>
              <a:t>2. Measured 4 capacitors, 3 standard </a:t>
            </a:r>
            <a:r>
              <a:rPr lang="en-US" dirty="0" smtClean="0"/>
              <a:t>inductors</a:t>
            </a:r>
          </a:p>
          <a:p>
            <a:pPr marL="457200" lvl="1" indent="0">
              <a:buNone/>
            </a:pPr>
            <a:endParaRPr lang="en-US" dirty="0"/>
          </a:p>
          <a:p>
            <a:pPr marL="457200" lvl="1" indent="0">
              <a:buNone/>
            </a:pPr>
            <a:r>
              <a:rPr lang="en-US" dirty="0"/>
              <a:t>3. Hand wound one core with 10 and 15 turns of 28AWG magnet wire and a different smaller core with 20 turns of wire.</a:t>
            </a:r>
          </a:p>
          <a:p>
            <a:pPr marL="457200" lvl="1" indent="0">
              <a:buNone/>
            </a:pPr>
            <a:endParaRPr lang="en-US" dirty="0"/>
          </a:p>
          <a:p>
            <a:pPr marL="457200" lvl="1" indent="0">
              <a:buNone/>
            </a:pPr>
            <a:r>
              <a:rPr lang="en-US" dirty="0"/>
              <a:t>4. Measured the 3 hand-wound inductors.</a:t>
            </a:r>
          </a:p>
          <a:p>
            <a:pPr marL="457200" lvl="1" indent="0">
              <a:buNone/>
            </a:pPr>
            <a:endParaRPr lang="en-US" dirty="0"/>
          </a:p>
          <a:p>
            <a:pPr marL="457200" lvl="1" indent="0">
              <a:buNone/>
            </a:pPr>
            <a:r>
              <a:rPr lang="en-US" dirty="0"/>
              <a:t>5. Share all measured values with the rest of the class and each person has to come up with statistical information on the measurements such as Mean, Standard Deviation, Min, Max.</a:t>
            </a:r>
          </a:p>
          <a:p>
            <a:pPr marL="457200" lvl="1" indent="0">
              <a:buNone/>
            </a:pPr>
            <a:endParaRPr lang="en-US" dirty="0"/>
          </a:p>
          <a:p>
            <a:pPr marL="457200" lvl="1" indent="0">
              <a:buNone/>
            </a:pPr>
            <a:endParaRPr lang="en-US" dirty="0"/>
          </a:p>
        </p:txBody>
      </p:sp>
      <p:sp>
        <p:nvSpPr>
          <p:cNvPr id="4" name="Footer Placeholder 3"/>
          <p:cNvSpPr>
            <a:spLocks noGrp="1"/>
          </p:cNvSpPr>
          <p:nvPr>
            <p:ph type="ftr" sz="quarter" idx="11"/>
          </p:nvPr>
        </p:nvSpPr>
        <p:spPr>
          <a:xfrm>
            <a:off x="838200" y="6356349"/>
            <a:ext cx="1832811"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35</a:t>
            </a:fld>
            <a:endParaRPr lang="en-US"/>
          </a:p>
        </p:txBody>
      </p:sp>
    </p:spTree>
    <p:extLst>
      <p:ext uri="{BB962C8B-B14F-4D97-AF65-F5344CB8AC3E}">
        <p14:creationId xmlns:p14="http://schemas.microsoft.com/office/powerpoint/2010/main" val="18297430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Guideline and Pictures</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36</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625700719"/>
              </p:ext>
            </p:extLst>
          </p:nvPr>
        </p:nvGraphicFramePr>
        <p:xfrm>
          <a:off x="535928" y="1701400"/>
          <a:ext cx="6097999" cy="3612394"/>
        </p:xfrm>
        <a:graphic>
          <a:graphicData uri="http://schemas.openxmlformats.org/presentationml/2006/ole">
            <mc:AlternateContent xmlns:mc="http://schemas.openxmlformats.org/markup-compatibility/2006">
              <mc:Choice xmlns:v="urn:schemas-microsoft-com:vml" Requires="v">
                <p:oleObj spid="_x0000_s9263" name="Worksheet" r:id="rId4" imgW="6286500" imgH="1257300" progId="Excel.Sheet.8">
                  <p:embed/>
                </p:oleObj>
              </mc:Choice>
              <mc:Fallback>
                <p:oleObj name="Worksheet" r:id="rId4" imgW="6286500" imgH="1257300" progId="Excel.Sheet.8">
                  <p:embed/>
                  <p:pic>
                    <p:nvPicPr>
                      <p:cNvPr id="0" name=""/>
                      <p:cNvPicPr/>
                      <p:nvPr/>
                    </p:nvPicPr>
                    <p:blipFill>
                      <a:blip r:embed="rId5"/>
                      <a:stretch>
                        <a:fillRect/>
                      </a:stretch>
                    </p:blipFill>
                    <p:spPr>
                      <a:xfrm>
                        <a:off x="535928" y="1701400"/>
                        <a:ext cx="6097999" cy="3612394"/>
                      </a:xfrm>
                      <a:prstGeom prst="rect">
                        <a:avLst/>
                      </a:prstGeom>
                    </p:spPr>
                  </p:pic>
                </p:oleObj>
              </mc:Fallback>
            </mc:AlternateContent>
          </a:graphicData>
        </a:graphic>
      </p:graphicFrame>
      <p:pic>
        <p:nvPicPr>
          <p:cNvPr id="3" name="Picture 2" descr="unname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5610" y="0"/>
            <a:ext cx="3198876" cy="3390472"/>
          </a:xfrm>
          <a:prstGeom prst="rect">
            <a:avLst/>
          </a:prstGeom>
        </p:spPr>
      </p:pic>
      <p:pic>
        <p:nvPicPr>
          <p:cNvPr id="7" name="Picture 6" descr="unname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6180" y="3587734"/>
            <a:ext cx="2034569" cy="3045261"/>
          </a:xfrm>
          <a:prstGeom prst="rect">
            <a:avLst/>
          </a:prstGeom>
        </p:spPr>
      </p:pic>
    </p:spTree>
    <p:extLst>
      <p:ext uri="{BB962C8B-B14F-4D97-AF65-F5344CB8AC3E}">
        <p14:creationId xmlns:p14="http://schemas.microsoft.com/office/powerpoint/2010/main" val="989761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680" y="0"/>
            <a:ext cx="10515600" cy="1325563"/>
          </a:xfrm>
        </p:spPr>
        <p:txBody>
          <a:bodyPr/>
          <a:lstStyle/>
          <a:p>
            <a:r>
              <a:rPr lang="en-US" dirty="0"/>
              <a:t>Guideline and Pictures</a:t>
            </a: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37</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730515751"/>
              </p:ext>
            </p:extLst>
          </p:nvPr>
        </p:nvGraphicFramePr>
        <p:xfrm>
          <a:off x="86316" y="1491807"/>
          <a:ext cx="6325660" cy="4635699"/>
        </p:xfrm>
        <a:graphic>
          <a:graphicData uri="http://schemas.openxmlformats.org/presentationml/2006/ole">
            <mc:AlternateContent xmlns:mc="http://schemas.openxmlformats.org/markup-compatibility/2006">
              <mc:Choice xmlns:v="urn:schemas-microsoft-com:vml" Requires="v">
                <p:oleObj spid="_x0000_s10287" name="Worksheet" r:id="rId4" imgW="6286500" imgH="2324100" progId="Excel.Sheet.8">
                  <p:embed/>
                </p:oleObj>
              </mc:Choice>
              <mc:Fallback>
                <p:oleObj name="Worksheet" r:id="rId4" imgW="6286500" imgH="2324100" progId="Excel.Sheet.8">
                  <p:embed/>
                  <p:pic>
                    <p:nvPicPr>
                      <p:cNvPr id="0" name=""/>
                      <p:cNvPicPr/>
                      <p:nvPr/>
                    </p:nvPicPr>
                    <p:blipFill>
                      <a:blip r:embed="rId5"/>
                      <a:stretch>
                        <a:fillRect/>
                      </a:stretch>
                    </p:blipFill>
                    <p:spPr>
                      <a:xfrm>
                        <a:off x="86316" y="1491807"/>
                        <a:ext cx="6325660" cy="4635699"/>
                      </a:xfrm>
                      <a:prstGeom prst="rect">
                        <a:avLst/>
                      </a:prstGeom>
                    </p:spPr>
                  </p:pic>
                </p:oleObj>
              </mc:Fallback>
            </mc:AlternateContent>
          </a:graphicData>
        </a:graphic>
      </p:graphicFrame>
      <p:sp>
        <p:nvSpPr>
          <p:cNvPr id="7" name="TextBox 6"/>
          <p:cNvSpPr txBox="1"/>
          <p:nvPr/>
        </p:nvSpPr>
        <p:spPr>
          <a:xfrm>
            <a:off x="7447755" y="5375439"/>
            <a:ext cx="1664647" cy="646331"/>
          </a:xfrm>
          <a:prstGeom prst="rect">
            <a:avLst/>
          </a:prstGeom>
          <a:noFill/>
        </p:spPr>
        <p:txBody>
          <a:bodyPr wrap="square" rtlCol="0">
            <a:spAutoFit/>
          </a:bodyPr>
          <a:lstStyle/>
          <a:p>
            <a:r>
              <a:rPr lang="en-US" dirty="0" smtClean="0"/>
              <a:t>Pictures next slide</a:t>
            </a:r>
            <a:endParaRPr lang="en-US" dirty="0"/>
          </a:p>
        </p:txBody>
      </p:sp>
      <p:cxnSp>
        <p:nvCxnSpPr>
          <p:cNvPr id="9" name="Straight Arrow Connector 8"/>
          <p:cNvCxnSpPr/>
          <p:nvPr/>
        </p:nvCxnSpPr>
        <p:spPr>
          <a:xfrm flipH="1" flipV="1">
            <a:off x="6572274" y="5535716"/>
            <a:ext cx="443906" cy="246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6650690" y="5059337"/>
            <a:ext cx="439475" cy="1311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6655121" y="5991888"/>
            <a:ext cx="484366" cy="828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2" name="Picture 11" descr="unname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9985" y="789055"/>
            <a:ext cx="2113772" cy="3846645"/>
          </a:xfrm>
          <a:prstGeom prst="rect">
            <a:avLst/>
          </a:prstGeom>
        </p:spPr>
      </p:pic>
      <p:pic>
        <p:nvPicPr>
          <p:cNvPr id="13" name="Picture 12" descr="unname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56507" y="2527444"/>
            <a:ext cx="2754970" cy="3948358"/>
          </a:xfrm>
          <a:prstGeom prst="rect">
            <a:avLst/>
          </a:prstGeom>
        </p:spPr>
      </p:pic>
    </p:spTree>
    <p:extLst>
      <p:ext uri="{BB962C8B-B14F-4D97-AF65-F5344CB8AC3E}">
        <p14:creationId xmlns:p14="http://schemas.microsoft.com/office/powerpoint/2010/main" val="3066895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40" y="118545"/>
            <a:ext cx="10515600" cy="1325563"/>
          </a:xfrm>
        </p:spPr>
        <p:txBody>
          <a:bodyPr/>
          <a:lstStyle/>
          <a:p>
            <a:r>
              <a:rPr lang="en-US" dirty="0" smtClean="0"/>
              <a:t>Pictures custom wound inductors</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38</a:t>
            </a:fld>
            <a:endParaRPr lang="en-US"/>
          </a:p>
        </p:txBody>
      </p:sp>
      <p:pic>
        <p:nvPicPr>
          <p:cNvPr id="6" name="Picture 5" descr="unnamed.jpg"/>
          <p:cNvPicPr>
            <a:picLocks noChangeAspect="1"/>
          </p:cNvPicPr>
          <p:nvPr/>
        </p:nvPicPr>
        <p:blipFill rotWithShape="1">
          <a:blip r:embed="rId2">
            <a:extLst>
              <a:ext uri="{28A0092B-C50C-407E-A947-70E740481C1C}">
                <a14:useLocalDpi xmlns:a14="http://schemas.microsoft.com/office/drawing/2010/main" val="0"/>
              </a:ext>
            </a:extLst>
          </a:blip>
          <a:srcRect l="18534" t="34188" b="38199"/>
          <a:stretch/>
        </p:blipFill>
        <p:spPr>
          <a:xfrm>
            <a:off x="184961" y="4845293"/>
            <a:ext cx="2113774" cy="1294544"/>
          </a:xfrm>
          <a:prstGeom prst="rect">
            <a:avLst/>
          </a:prstGeom>
        </p:spPr>
      </p:pic>
      <p:pic>
        <p:nvPicPr>
          <p:cNvPr id="7" name="Picture 6" descr="unnamed.jpg"/>
          <p:cNvPicPr>
            <a:picLocks noChangeAspect="1"/>
          </p:cNvPicPr>
          <p:nvPr/>
        </p:nvPicPr>
        <p:blipFill rotWithShape="1">
          <a:blip r:embed="rId3">
            <a:extLst>
              <a:ext uri="{28A0092B-C50C-407E-A947-70E740481C1C}">
                <a14:useLocalDpi xmlns:a14="http://schemas.microsoft.com/office/drawing/2010/main" val="0"/>
              </a:ext>
            </a:extLst>
          </a:blip>
          <a:srcRect t="25320" b="39394"/>
          <a:stretch/>
        </p:blipFill>
        <p:spPr>
          <a:xfrm>
            <a:off x="86315" y="1701400"/>
            <a:ext cx="3857625" cy="1615097"/>
          </a:xfrm>
          <a:prstGeom prst="rect">
            <a:avLst/>
          </a:prstGeom>
        </p:spPr>
      </p:pic>
      <p:pic>
        <p:nvPicPr>
          <p:cNvPr id="8" name="Picture 7" descr="unnamed.jpg"/>
          <p:cNvPicPr>
            <a:picLocks noChangeAspect="1"/>
          </p:cNvPicPr>
          <p:nvPr/>
        </p:nvPicPr>
        <p:blipFill rotWithShape="1">
          <a:blip r:embed="rId4">
            <a:extLst>
              <a:ext uri="{28A0092B-C50C-407E-A947-70E740481C1C}">
                <a14:useLocalDpi xmlns:a14="http://schemas.microsoft.com/office/drawing/2010/main" val="0"/>
              </a:ext>
            </a:extLst>
          </a:blip>
          <a:srcRect t="23191" b="41933"/>
          <a:stretch/>
        </p:blipFill>
        <p:spPr>
          <a:xfrm>
            <a:off x="4150233" y="1430164"/>
            <a:ext cx="3857625" cy="2391823"/>
          </a:xfrm>
          <a:prstGeom prst="rect">
            <a:avLst/>
          </a:prstGeom>
        </p:spPr>
      </p:pic>
      <p:pic>
        <p:nvPicPr>
          <p:cNvPr id="9" name="Picture 8" descr="unnamed.jpg"/>
          <p:cNvPicPr>
            <a:picLocks noChangeAspect="1"/>
          </p:cNvPicPr>
          <p:nvPr/>
        </p:nvPicPr>
        <p:blipFill rotWithShape="1">
          <a:blip r:embed="rId5">
            <a:extLst>
              <a:ext uri="{28A0092B-C50C-407E-A947-70E740481C1C}">
                <a14:useLocalDpi xmlns:a14="http://schemas.microsoft.com/office/drawing/2010/main" val="0"/>
              </a:ext>
            </a:extLst>
          </a:blip>
          <a:srcRect l="35493" t="36928" b="21179"/>
          <a:stretch/>
        </p:blipFill>
        <p:spPr>
          <a:xfrm>
            <a:off x="3267641" y="4438436"/>
            <a:ext cx="2823736" cy="1664414"/>
          </a:xfrm>
          <a:prstGeom prst="rect">
            <a:avLst/>
          </a:prstGeom>
        </p:spPr>
      </p:pic>
      <p:pic>
        <p:nvPicPr>
          <p:cNvPr id="10" name="Picture 9" descr="unnamed.jpg"/>
          <p:cNvPicPr>
            <a:picLocks noChangeAspect="1"/>
          </p:cNvPicPr>
          <p:nvPr/>
        </p:nvPicPr>
        <p:blipFill rotWithShape="1">
          <a:blip r:embed="rId6">
            <a:extLst>
              <a:ext uri="{28A0092B-C50C-407E-A947-70E740481C1C}">
                <a14:useLocalDpi xmlns:a14="http://schemas.microsoft.com/office/drawing/2010/main" val="0"/>
              </a:ext>
            </a:extLst>
          </a:blip>
          <a:srcRect t="28584" b="22338"/>
          <a:stretch/>
        </p:blipFill>
        <p:spPr>
          <a:xfrm>
            <a:off x="8231701" y="986319"/>
            <a:ext cx="3857625" cy="3094576"/>
          </a:xfrm>
          <a:prstGeom prst="rect">
            <a:avLst/>
          </a:prstGeom>
        </p:spPr>
      </p:pic>
      <p:pic>
        <p:nvPicPr>
          <p:cNvPr id="11" name="Picture 10" descr="unnamed.jpg"/>
          <p:cNvPicPr>
            <a:picLocks noChangeAspect="1"/>
          </p:cNvPicPr>
          <p:nvPr/>
        </p:nvPicPr>
        <p:blipFill rotWithShape="1">
          <a:blip r:embed="rId7">
            <a:extLst>
              <a:ext uri="{28A0092B-C50C-407E-A947-70E740481C1C}">
                <a14:useLocalDpi xmlns:a14="http://schemas.microsoft.com/office/drawing/2010/main" val="0"/>
              </a:ext>
            </a:extLst>
          </a:blip>
          <a:srcRect t="22652" b="37977"/>
          <a:stretch/>
        </p:blipFill>
        <p:spPr>
          <a:xfrm>
            <a:off x="7294567" y="4438436"/>
            <a:ext cx="3857625" cy="2046612"/>
          </a:xfrm>
          <a:prstGeom prst="rect">
            <a:avLst/>
          </a:prstGeom>
        </p:spPr>
      </p:pic>
    </p:spTree>
    <p:extLst>
      <p:ext uri="{BB962C8B-B14F-4D97-AF65-F5344CB8AC3E}">
        <p14:creationId xmlns:p14="http://schemas.microsoft.com/office/powerpoint/2010/main" val="2402460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Conclusion</a:t>
            </a:r>
            <a:endParaRPr lang="en-US" dirty="0"/>
          </a:p>
        </p:txBody>
      </p:sp>
      <p:sp>
        <p:nvSpPr>
          <p:cNvPr id="3" name="Content Placeholder 2"/>
          <p:cNvSpPr>
            <a:spLocks noGrp="1"/>
          </p:cNvSpPr>
          <p:nvPr>
            <p:ph idx="1"/>
          </p:nvPr>
        </p:nvSpPr>
        <p:spPr/>
        <p:txBody>
          <a:bodyPr/>
          <a:lstStyle/>
          <a:p>
            <a:r>
              <a:rPr lang="en-US" dirty="0" smtClean="0"/>
              <a:t>Pretty easy lab. The only hard part was having to do the math to figure out the value after wrapping the wire around the core. We had to measure length and find out the diameter before we could plug it in </a:t>
            </a:r>
            <a:r>
              <a:rPr lang="en-US" smtClean="0"/>
              <a:t>our equation.</a:t>
            </a:r>
          </a:p>
          <a:p>
            <a:endParaRPr lang="en-US"/>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39</a:t>
            </a:fld>
            <a:endParaRPr lang="en-US"/>
          </a:p>
        </p:txBody>
      </p:sp>
    </p:spTree>
    <p:extLst>
      <p:ext uri="{BB962C8B-B14F-4D97-AF65-F5344CB8AC3E}">
        <p14:creationId xmlns:p14="http://schemas.microsoft.com/office/powerpoint/2010/main" val="2860651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fontScale="90000"/>
          </a:bodyPr>
          <a:lstStyle/>
          <a:p>
            <a:r>
              <a:rPr lang="en-US" dirty="0" smtClean="0"/>
              <a:t>Lab 1 – </a:t>
            </a:r>
            <a:r>
              <a:rPr lang="en-US" dirty="0"/>
              <a:t>Test Equipment Intro and Resistors</a:t>
            </a:r>
            <a:br>
              <a:rPr lang="en-US" dirty="0"/>
            </a:br>
            <a:r>
              <a:rPr lang="en-US" dirty="0" smtClean="0"/>
              <a:t/>
            </a:r>
            <a:br>
              <a:rPr lang="en-US" dirty="0" smtClean="0"/>
            </a:br>
            <a:endParaRPr lang="en-US" sz="2700" dirty="0"/>
          </a:p>
        </p:txBody>
      </p:sp>
      <p:sp>
        <p:nvSpPr>
          <p:cNvPr id="3" name="Content Placeholder 2"/>
          <p:cNvSpPr>
            <a:spLocks noGrp="1"/>
          </p:cNvSpPr>
          <p:nvPr>
            <p:ph idx="1"/>
          </p:nvPr>
        </p:nvSpPr>
        <p:spPr>
          <a:xfrm>
            <a:off x="838200" y="1459345"/>
            <a:ext cx="10515600" cy="4717618"/>
          </a:xfrm>
        </p:spPr>
        <p:txBody>
          <a:bodyPr>
            <a:normAutofit/>
          </a:bodyPr>
          <a:lstStyle/>
          <a:p>
            <a:r>
              <a:rPr lang="en-US" dirty="0" smtClean="0"/>
              <a:t>Objective</a:t>
            </a:r>
          </a:p>
          <a:p>
            <a:pPr lvl="1"/>
            <a:r>
              <a:rPr lang="en-US" dirty="0"/>
              <a:t> Learn the resistor color code and brief intro to Ohm's Law.</a:t>
            </a:r>
            <a:endParaRPr lang="en-US" dirty="0" smtClean="0"/>
          </a:p>
          <a:p>
            <a:pPr lvl="1"/>
            <a:endParaRPr lang="en-US" dirty="0" smtClean="0"/>
          </a:p>
          <a:p>
            <a:r>
              <a:rPr lang="en-US" dirty="0" smtClean="0"/>
              <a:t>Equipment and Material</a:t>
            </a:r>
          </a:p>
          <a:p>
            <a:pPr lvl="1"/>
            <a:r>
              <a:rPr lang="en-US" dirty="0" err="1" smtClean="0"/>
              <a:t>Multimeter</a:t>
            </a:r>
            <a:r>
              <a:rPr lang="en-US" dirty="0"/>
              <a:t> </a:t>
            </a:r>
            <a:r>
              <a:rPr lang="en-US" dirty="0" smtClean="0"/>
              <a:t>               </a:t>
            </a:r>
            <a:r>
              <a:rPr lang="en-US" dirty="0"/>
              <a:t>Elvis	</a:t>
            </a:r>
            <a:r>
              <a:rPr lang="en-US" dirty="0" smtClean="0"/>
              <a:t>      3 Resistors, 3 LEDs, and breadboard</a:t>
            </a:r>
          </a:p>
          <a:p>
            <a:pPr marL="0" indent="0">
              <a:buNone/>
            </a:pPr>
            <a:r>
              <a:rPr lang="en-US" sz="2000" dirty="0" smtClean="0"/>
              <a:t>     Brand</a:t>
            </a:r>
            <a:r>
              <a:rPr lang="en-US" sz="2000" dirty="0"/>
              <a:t>: GW </a:t>
            </a:r>
            <a:r>
              <a:rPr lang="en-US" sz="2000" dirty="0" err="1" smtClean="0"/>
              <a:t>instek</a:t>
            </a:r>
            <a:r>
              <a:rPr lang="en-US" sz="2000" dirty="0" smtClean="0"/>
              <a:t>           </a:t>
            </a:r>
            <a:r>
              <a:rPr lang="en-US" sz="2000" dirty="0"/>
              <a:t>Model: NI Elvis II</a:t>
            </a:r>
            <a:r>
              <a:rPr lang="en-US" sz="2000" dirty="0" smtClean="0"/>
              <a:t>+		1 k ohm</a:t>
            </a:r>
            <a:endParaRPr lang="en-US" sz="2000" dirty="0"/>
          </a:p>
          <a:p>
            <a:pPr marL="0" indent="0">
              <a:buNone/>
            </a:pPr>
            <a:r>
              <a:rPr lang="en-US" sz="2000" dirty="0" smtClean="0"/>
              <a:t>     Model </a:t>
            </a:r>
            <a:r>
              <a:rPr lang="en-US" sz="2000" dirty="0"/>
              <a:t>#: </a:t>
            </a:r>
            <a:r>
              <a:rPr lang="en-US" sz="2000" dirty="0" smtClean="0"/>
              <a:t>GDM8245       </a:t>
            </a:r>
            <a:r>
              <a:rPr lang="en-US" sz="2000" dirty="0"/>
              <a:t>Part # : 198570-</a:t>
            </a:r>
            <a:r>
              <a:rPr lang="en-US" sz="2000" dirty="0" smtClean="0"/>
              <a:t>02L	330 ohm</a:t>
            </a:r>
            <a:endParaRPr lang="en-US" sz="2000" dirty="0"/>
          </a:p>
          <a:p>
            <a:pPr marL="0" indent="0">
              <a:buNone/>
            </a:pPr>
            <a:r>
              <a:rPr lang="en-US" sz="2000" dirty="0" smtClean="0"/>
              <a:t>     SN: CL860332		</a:t>
            </a:r>
            <a:r>
              <a:rPr lang="en-US" sz="2000" dirty="0"/>
              <a:t>Serial : </a:t>
            </a:r>
            <a:r>
              <a:rPr lang="en-US" sz="2000" dirty="0" smtClean="0"/>
              <a:t>166C8F1		39 k ohm</a:t>
            </a:r>
            <a:endParaRPr lang="en-US" sz="2000" dirty="0"/>
          </a:p>
          <a:p>
            <a:pPr marL="457200" lvl="1" indent="0">
              <a:buNone/>
            </a:pPr>
            <a:r>
              <a:rPr lang="en-US" dirty="0" smtClean="0"/>
              <a:t>   </a:t>
            </a:r>
          </a:p>
          <a:p>
            <a:r>
              <a:rPr lang="en-US" dirty="0" smtClean="0"/>
              <a:t>Research and Information</a:t>
            </a:r>
          </a:p>
          <a:p>
            <a:pPr marL="457200" lvl="1" indent="0">
              <a:buNone/>
            </a:pPr>
            <a:r>
              <a:rPr lang="en-US" sz="2000" dirty="0" smtClean="0"/>
              <a:t>Videos tutorials at </a:t>
            </a:r>
            <a:r>
              <a:rPr lang="en-US" sz="2000" dirty="0" smtClean="0">
                <a:hlinkClick r:id="rId2"/>
              </a:rPr>
              <a:t>www.ivytechengineering.com</a:t>
            </a:r>
            <a:endParaRPr lang="en-US" sz="2000" dirty="0" smtClean="0"/>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a:t>
            </a:fld>
            <a:endParaRPr lang="en-US"/>
          </a:p>
        </p:txBody>
      </p:sp>
    </p:spTree>
    <p:extLst>
      <p:ext uri="{BB962C8B-B14F-4D97-AF65-F5344CB8AC3E}">
        <p14:creationId xmlns:p14="http://schemas.microsoft.com/office/powerpoint/2010/main" val="6286178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3691" y="1487264"/>
            <a:ext cx="8596668" cy="1826581"/>
          </a:xfrm>
        </p:spPr>
        <p:txBody>
          <a:bodyPr anchor="ctr"/>
          <a:lstStyle/>
          <a:p>
            <a:pPr algn="ctr"/>
            <a:r>
              <a:rPr lang="en-US" dirty="0" smtClean="0"/>
              <a:t>Lab 6 – Learn to Solder</a:t>
            </a:r>
            <a:br>
              <a:rPr lang="en-US" dirty="0" smtClean="0"/>
            </a:br>
            <a:endParaRPr lang="en-US" dirty="0"/>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40</a:t>
            </a:fld>
            <a:endParaRPr lang="en-US"/>
          </a:p>
        </p:txBody>
      </p:sp>
      <p:pic>
        <p:nvPicPr>
          <p:cNvPr id="18434" name="Picture 2" descr="http://cdo.seymourduncan.com/blog/wp-content/uploads/soldering_iron_DI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272" y="0"/>
            <a:ext cx="2857500" cy="2857500"/>
          </a:xfrm>
          <a:prstGeom prst="rect">
            <a:avLst/>
          </a:prstGeom>
          <a:noFill/>
          <a:extLst>
            <a:ext uri="{909E8E84-426E-40dd-AFC4-6F175D3DCCD1}">
              <a14:hiddenFill xmlns:a14="http://schemas.microsoft.com/office/drawing/2010/main" xmlns="">
                <a:solidFill>
                  <a:srgbClr val="FFFFFF"/>
                </a:solidFill>
              </a14:hiddenFill>
            </a:ext>
          </a:extLst>
        </p:spPr>
      </p:pic>
      <p:pic>
        <p:nvPicPr>
          <p:cNvPr id="18436" name="Picture 4" descr="http://www.tubelab.com/images/AssemblyManualTubelabSE/Capacitors/C1sol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1063" y="3553485"/>
            <a:ext cx="4349600" cy="30011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230743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r>
              <a:rPr lang="en-US" dirty="0" smtClean="0"/>
              <a:t>Lab 6 – Learn to  Solder</a:t>
            </a:r>
            <a:endParaRPr lang="en-US" sz="2700" dirty="0"/>
          </a:p>
        </p:txBody>
      </p:sp>
      <p:sp>
        <p:nvSpPr>
          <p:cNvPr id="3" name="Content Placeholder 2"/>
          <p:cNvSpPr>
            <a:spLocks noGrp="1"/>
          </p:cNvSpPr>
          <p:nvPr>
            <p:ph idx="1"/>
          </p:nvPr>
        </p:nvSpPr>
        <p:spPr>
          <a:xfrm>
            <a:off x="838200" y="1459345"/>
            <a:ext cx="10515600" cy="4717618"/>
          </a:xfrm>
        </p:spPr>
        <p:txBody>
          <a:bodyPr/>
          <a:lstStyle/>
          <a:p>
            <a:r>
              <a:rPr lang="en-US" dirty="0" smtClean="0"/>
              <a:t>Objective</a:t>
            </a:r>
          </a:p>
          <a:p>
            <a:pPr marL="914400" lvl="2" indent="0">
              <a:buNone/>
            </a:pPr>
            <a:r>
              <a:rPr lang="en-US" dirty="0" smtClean="0"/>
              <a:t>To gain experience soldering electronic component</a:t>
            </a:r>
          </a:p>
          <a:p>
            <a:r>
              <a:rPr lang="en-US" dirty="0" smtClean="0"/>
              <a:t>Equipment and Material</a:t>
            </a:r>
          </a:p>
          <a:p>
            <a:pPr marL="914400" lvl="2" indent="0">
              <a:buNone/>
            </a:pPr>
            <a:r>
              <a:rPr lang="en-US" dirty="0" smtClean="0"/>
              <a:t>Soldering Iron, Solder, Safety Goggles</a:t>
            </a:r>
          </a:p>
          <a:p>
            <a:r>
              <a:rPr lang="en-US" dirty="0" smtClean="0"/>
              <a:t>Research and Information</a:t>
            </a:r>
          </a:p>
          <a:p>
            <a:pPr marL="457200" lvl="1" indent="0">
              <a:buNone/>
            </a:pPr>
            <a:r>
              <a:rPr lang="en-US" sz="2000" dirty="0" smtClean="0"/>
              <a:t>Soldering tutorials at </a:t>
            </a:r>
            <a:r>
              <a:rPr lang="en-US" sz="2000" dirty="0" smtClean="0">
                <a:hlinkClick r:id="rId2"/>
              </a:rPr>
              <a:t>www.ivytechengineering.com</a:t>
            </a:r>
            <a:r>
              <a:rPr lang="en-US" sz="2000" dirty="0" smtClean="0"/>
              <a:t> </a:t>
            </a:r>
          </a:p>
          <a:p>
            <a:pPr marL="457200" lvl="1" indent="0">
              <a:buNone/>
            </a:pPr>
            <a:r>
              <a:rPr lang="en-US" sz="2000" dirty="0"/>
              <a:t>YouTube videos at  </a:t>
            </a:r>
            <a:r>
              <a:rPr lang="en-US" sz="2000" dirty="0">
                <a:hlinkClick r:id="rId3"/>
              </a:rPr>
              <a:t>https://www.youtube.com/watch?v=</a:t>
            </a:r>
            <a:r>
              <a:rPr lang="en-US" sz="2000" dirty="0" smtClean="0">
                <a:hlinkClick r:id="rId3"/>
              </a:rPr>
              <a:t>oqV2xU1fee8</a:t>
            </a:r>
            <a:endParaRPr lang="en-US" sz="2000" dirty="0" smtClean="0"/>
          </a:p>
          <a:p>
            <a:pPr marL="457200" lvl="1" indent="0">
              <a:buNone/>
            </a:pPr>
            <a:r>
              <a:rPr lang="en-US" sz="2000" dirty="0"/>
              <a:t>	</a:t>
            </a:r>
            <a:r>
              <a:rPr lang="en-US" sz="2000" dirty="0" smtClean="0"/>
              <a:t>	</a:t>
            </a:r>
            <a:r>
              <a:rPr lang="en-US" sz="2000" dirty="0"/>
              <a:t> </a:t>
            </a:r>
            <a:r>
              <a:rPr lang="en-US" sz="2000" dirty="0" smtClean="0"/>
              <a:t>        </a:t>
            </a:r>
            <a:r>
              <a:rPr lang="en-US" dirty="0" smtClean="0"/>
              <a:t> </a:t>
            </a:r>
            <a:r>
              <a:rPr lang="en-US" dirty="0">
                <a:hlinkClick r:id="rId4"/>
              </a:rPr>
              <a:t>https://www.youtube.com/watch?v=-</a:t>
            </a:r>
            <a:r>
              <a:rPr lang="en-US" dirty="0" smtClean="0">
                <a:hlinkClick r:id="rId4"/>
              </a:rPr>
              <a:t>lnRf2biz50</a:t>
            </a:r>
            <a:endParaRPr lang="en-US" dirty="0" smtClean="0"/>
          </a:p>
          <a:p>
            <a:pPr marL="457200" lvl="1" indent="0">
              <a:buNone/>
            </a:pPr>
            <a:endParaRPr lang="en-US" dirty="0"/>
          </a:p>
          <a:p>
            <a:pPr marL="457200" lvl="1" indent="0">
              <a:buNone/>
            </a:pPr>
            <a:endParaRPr lang="en-US" dirty="0"/>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41</a:t>
            </a:fld>
            <a:endParaRPr lang="en-US"/>
          </a:p>
        </p:txBody>
      </p:sp>
    </p:spTree>
    <p:extLst>
      <p:ext uri="{BB962C8B-B14F-4D97-AF65-F5344CB8AC3E}">
        <p14:creationId xmlns:p14="http://schemas.microsoft.com/office/powerpoint/2010/main" val="37644916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r>
              <a:rPr lang="en-US" dirty="0" smtClean="0"/>
              <a:t>Soldering Pictures</a:t>
            </a:r>
            <a:endParaRPr lang="en-US" dirty="0"/>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42</a:t>
            </a:fld>
            <a:endParaRPr lang="en-US"/>
          </a:p>
        </p:txBody>
      </p:sp>
      <p:pic>
        <p:nvPicPr>
          <p:cNvPr id="6" name="Picture 5" descr="unnam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3044" y="1331532"/>
            <a:ext cx="4180114" cy="4993240"/>
          </a:xfrm>
          <a:prstGeom prst="rect">
            <a:avLst/>
          </a:prstGeom>
        </p:spPr>
      </p:pic>
      <p:pic>
        <p:nvPicPr>
          <p:cNvPr id="7" name="Picture 6" descr="unnamed.jpg"/>
          <p:cNvPicPr>
            <a:picLocks noChangeAspect="1"/>
          </p:cNvPicPr>
          <p:nvPr/>
        </p:nvPicPr>
        <p:blipFill rotWithShape="1">
          <a:blip r:embed="rId3">
            <a:extLst>
              <a:ext uri="{28A0092B-C50C-407E-A947-70E740481C1C}">
                <a14:useLocalDpi xmlns:a14="http://schemas.microsoft.com/office/drawing/2010/main" val="0"/>
              </a:ext>
            </a:extLst>
          </a:blip>
          <a:srcRect t="38472" b="18742"/>
          <a:stretch/>
        </p:blipFill>
        <p:spPr>
          <a:xfrm>
            <a:off x="648310" y="2576758"/>
            <a:ext cx="3334514" cy="2934299"/>
          </a:xfrm>
          <a:prstGeom prst="rect">
            <a:avLst/>
          </a:prstGeom>
        </p:spPr>
      </p:pic>
      <p:pic>
        <p:nvPicPr>
          <p:cNvPr id="8" name="Picture 7" descr="unnamed.jpg"/>
          <p:cNvPicPr>
            <a:picLocks noChangeAspect="1"/>
          </p:cNvPicPr>
          <p:nvPr/>
        </p:nvPicPr>
        <p:blipFill rotWithShape="1">
          <a:blip r:embed="rId4">
            <a:extLst>
              <a:ext uri="{28A0092B-C50C-407E-A947-70E740481C1C}">
                <a14:useLocalDpi xmlns:a14="http://schemas.microsoft.com/office/drawing/2010/main" val="0"/>
              </a:ext>
            </a:extLst>
          </a:blip>
          <a:srcRect l="20592" t="32359" r="20273" b="33483"/>
          <a:stretch/>
        </p:blipFill>
        <p:spPr>
          <a:xfrm>
            <a:off x="9050749" y="2724707"/>
            <a:ext cx="2984034" cy="2601417"/>
          </a:xfrm>
          <a:prstGeom prst="rect">
            <a:avLst/>
          </a:prstGeom>
        </p:spPr>
      </p:pic>
    </p:spTree>
    <p:extLst>
      <p:ext uri="{BB962C8B-B14F-4D97-AF65-F5344CB8AC3E}">
        <p14:creationId xmlns:p14="http://schemas.microsoft.com/office/powerpoint/2010/main" val="26293013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3311"/>
          </a:xfrm>
        </p:spPr>
        <p:txBody>
          <a:bodyPr/>
          <a:lstStyle/>
          <a:p>
            <a:r>
              <a:rPr lang="en-US" dirty="0" smtClean="0"/>
              <a:t>Conclusion</a:t>
            </a:r>
            <a:endParaRPr lang="en-US" dirty="0"/>
          </a:p>
        </p:txBody>
      </p:sp>
      <p:sp>
        <p:nvSpPr>
          <p:cNvPr id="3" name="Content Placeholder 2"/>
          <p:cNvSpPr>
            <a:spLocks noGrp="1"/>
          </p:cNvSpPr>
          <p:nvPr>
            <p:ph idx="1"/>
          </p:nvPr>
        </p:nvSpPr>
        <p:spPr>
          <a:xfrm>
            <a:off x="838200" y="1376218"/>
            <a:ext cx="10515600" cy="4800745"/>
          </a:xfrm>
        </p:spPr>
        <p:txBody>
          <a:bodyPr>
            <a:noAutofit/>
          </a:bodyPr>
          <a:lstStyle/>
          <a:p>
            <a:pPr lvl="1"/>
            <a:r>
              <a:rPr lang="en-US" sz="3200" dirty="0" smtClean="0"/>
              <a:t>Saw what transistors and diode looks like.</a:t>
            </a:r>
          </a:p>
          <a:p>
            <a:pPr lvl="1"/>
            <a:endParaRPr lang="en-US" sz="3200" dirty="0" smtClean="0"/>
          </a:p>
          <a:p>
            <a:pPr lvl="1"/>
            <a:r>
              <a:rPr lang="en-US" sz="3200" dirty="0" smtClean="0"/>
              <a:t>I’ve learned that the bigger the component, the longer to heat.</a:t>
            </a:r>
          </a:p>
          <a:p>
            <a:pPr lvl="1"/>
            <a:endParaRPr lang="en-US" sz="3200" dirty="0" smtClean="0"/>
          </a:p>
          <a:p>
            <a:pPr lvl="1"/>
            <a:r>
              <a:rPr lang="en-US" sz="3200" dirty="0" smtClean="0"/>
              <a:t>The tool to remove solder rarely works.</a:t>
            </a:r>
          </a:p>
          <a:p>
            <a:pPr lvl="1"/>
            <a:endParaRPr lang="en-US" sz="3200" dirty="0" smtClean="0"/>
          </a:p>
          <a:p>
            <a:pPr lvl="1"/>
            <a:r>
              <a:rPr lang="en-US" sz="3200" dirty="0" smtClean="0"/>
              <a:t>It was a fun soldering, I really enjoyed it.</a:t>
            </a:r>
          </a:p>
        </p:txBody>
      </p:sp>
      <p:sp>
        <p:nvSpPr>
          <p:cNvPr id="4" name="Footer Placeholder 3"/>
          <p:cNvSpPr>
            <a:spLocks noGrp="1"/>
          </p:cNvSpPr>
          <p:nvPr>
            <p:ph type="ftr" sz="quarter" idx="11"/>
          </p:nvPr>
        </p:nvSpPr>
        <p:spPr>
          <a:xfrm>
            <a:off x="838200" y="6356349"/>
            <a:ext cx="1832811"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43</a:t>
            </a:fld>
            <a:endParaRPr lang="en-US"/>
          </a:p>
        </p:txBody>
      </p:sp>
    </p:spTree>
    <p:extLst>
      <p:ext uri="{BB962C8B-B14F-4D97-AF65-F5344CB8AC3E}">
        <p14:creationId xmlns:p14="http://schemas.microsoft.com/office/powerpoint/2010/main" val="26271051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pPr algn="ctr"/>
            <a:r>
              <a:rPr lang="en-US" dirty="0" smtClean="0"/>
              <a:t>Lab </a:t>
            </a:r>
            <a:r>
              <a:rPr lang="en-US" dirty="0"/>
              <a:t>7 – CD-1 Checkout and First Solder Kit </a:t>
            </a:r>
            <a:r>
              <a:rPr lang="en-US" dirty="0" smtClean="0"/>
              <a:t/>
            </a:r>
            <a:br>
              <a:rPr lang="en-US" dirty="0" smtClean="0"/>
            </a:br>
            <a:endParaRPr lang="en-US" dirty="0"/>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44</a:t>
            </a:fld>
            <a:endParaRPr lang="en-US"/>
          </a:p>
        </p:txBody>
      </p:sp>
      <p:sp>
        <p:nvSpPr>
          <p:cNvPr id="3" name="AutoShape 2" descr="data:image/jpeg;base64,/9j/4AAQSkZJRgABAQAAAQABAAD/2wCEAAkGBxQTEhQUEhQVFhQWGBgaFhcXGB0YGBcZFx4WFxkYHxccHCggGhwlGxUXITEhJSkrLi4uFyAzODMsNygtLiwBCgoKDg0OGxAQGywmHyQ0LS8sLCwsNCwsNDQvLCw0LCwsMCwsLCw0LCwsLCwsLCwsLDQsLCw0LCwsLCwsLCwsLP/AABEIAH0BkgMBIgACEQEDEQH/xAAbAAACAwEBAQAAAAAAAAAAAAAEBQIDBgEAB//EAEoQAAIBAQUFBQUDCAgGAQUAAAECEQMABBIhMQUiQVFhEzJxgfAGQmKRoSNysRQkUoKSwdHhFjM0Q1NzwvEVY6Kys9LiB5OUo8P/xAAZAQADAQEBAAAAAAAAAAAAAAABAgMABAX/xAAuEQACAgEDAwIEBwEBAQAAAAAAAQIRIQMSMUFR8GFxBCKB0RMykaHB4fGxckL/2gAMAwEAAhEDEQA/APjM5fz8fis82YfzK+/fuv8A31etkecf79elnmzR+ZX3791/76vS3aREgP4c+g+K3ifU/e+K3hPqeQ6W6Z/Hn8XSxQD0+vNfityfw59D8VpZ+p6dLcz+nXkelmox2c/Pn1PxW8D6n7vxW7nPn15npbwn1Pw9LPQD0+v2vit1T68x8VvZ+p+LpboB9TzHSzpALqV3LISNR/AdbULadG8shMcRmPLXS0rukg25p8sYHFOTnYpVHIWiVg2kttprAs2dNHiuRsTcL6yMCpwuPkf4jpapbdZJ8eBs7Qm4c3vazPVWogwlQABMjji8iSfK2rTaivd1K6ud4cgmg82JP6ot8/ovwOo9Tbb+z2yHqUKbSqqZzJn3jOQz/CwyMQapaAkmBJPIZm2hp7IpJm5LnqcI+QzPzs1ud1GGVARTwUAHLn/OwUGbcZWlseoe8Ag+I5/siT87MLvsReOJz+yv0z+ttCLso4fOw9+v1KkJq1FTkCcz4LqfKzbEuQbmKdobASqoUhUgyMKiRwOuuXObBv7IXcUmRVOIjKoxLMDwPLXUAC0doe2dMZUkZzzbdX5an5C2Y2l7SXiprUwKeCbo+fe+tjHUSeGZxdZEt4osjsjiGUkEdRPW1Y9fTrYuocShmYZAgTqcz5mwwHr5dLeno6i1I+vUjJNEfX49bdPr5+Nu+vx6W7Hrz8LVoWyHr8Otvevx62l6/Dpb0evn0tqNZEevp1tH19PG0wPXy6W5Hry8LBoNnPX49bRPr6dbE07qzCQPDPNo1Cj3o6WoI9fLpZWg2WPdSJzXEAZUGWgTOhjLlM68rDn18/Gx9eqFYOASxAbPIAxnpmd4NxHhaNa6Ew6iFbmQoDZSsmB1HQiytBssZSGwsAKcBSSFXVQC0kgmDnPSwtGi7P2CxjeoqAT7+JkGc6S1rL5RXG0sOe6rHUA8QBx52fbDRAalfExdOyKgqAMb07xDk4wYGEvlGYElRLBJ4VjRGn/EmpOop1H7GlhVVxFVZKcrJSQN4KxM/FJyJo4fa9AU69amNEqVEHgjMo48hbTNkDnEDwiP2Y7nwxgPdwfYeq7JBvlW8O1J6PaVKqriEuWdiiNSOFwJMtoIpuJEGI0kOsi2h7Nk01Z6y03YBlR1bCEJlWZ1JKEgEgYSIEkgTCW+3ZqTvTfJ0JVhM5iAcw2dt1d1NWqoYyzuMTH4iJYwMoicgIw5RhATE7SvHa1qtQA/aVHcDOd9sQGmudgEEY+v2vit6fXmPis5vHs1XWmWIXGol6MntUWCZKYdQCCVBxKCJAzhPHrPmOllwzEJy8ufQ/Fb05+fPqfit3P6deXhb2c+fXmelkoJCfU/d+K3Jy/n974rSz9T8PS3M4/3+LpabQx6c/Pn1HxWc7WP5lcPu3n/AMnjZPnPn15jpZztb+xXD7t55/4nhZZBQgc5n+P/AMret1pk/wA/4W9aL5GR6BH+3I2ebM/sV9+/deX6dayXOP8Afr1s82afzK+/5l1/7q3Wz0CxEAPp05C3SB+PL4rSE+p5DrbxJ/Hn8XWxSBZGB6jmtvQPp05G08/U8x1tzP6deR62egWegT59OZt4Aeo+G0858+vM9beE+p+HralAsjA9R8VugD1HMWl64/F1t1fWvMdbOkCytoj/AG5WP2ekr5mwTsR66DrZpscSh8bc2r+YZcAVfvHxtFbW3wQx8TaibaHAkuS5TnFrQLRutRVOYy6a/W2puNwSqmUMPqP4G23PsbajMsvEaj1FtL7Ke0YoK6OC1MgsoGq1BAjoGAg9QDzsDtPZDUj0PdPA9OhsqCkHodehtnNICiz6D7MbY7c1O0jtAZH3TwHh+8WcbQ24LtTLMMROSLMS3OeUa+Vvm+zb21KorLqCPA6gg9IJsdta+NeasgGBkiDMgeXE8f5WD1MYCoZyEX/2svNXR+zXlTEf9WbfWyRiSSSSSdScyfOz+4eyV4qZlRTXm2vyFtHcfY2imdQmoeuQ+Qsu2UuR90UYChdmcwilj0E2c3b2Oq1B9pCD5t8uFt6adOiuQSmo8ALJr57TUgYphqrcMIgfM6+U2ZQUeWLub4PmtRTQrPSKYnRiNPkZ5EQfO11a7tGNlAB1C5hdIBOk20d/2Her3W7RkSiIEluMT7upIEagWjtbYAogNVqu4KkYmZadNDzieuWuhs+jJ6U93T+DSqSrqZWPXzt2PXnaTCJHrj1t719fG3uJI47IR6+VvR6+dp+vw62nRos5hQWPISefWwo1lA9fS3I9eVtFc/ZaqxTtWSkGOQdt5uMKokknhYXaGz0WWVtyYVwGwkn3ShJZcs5k5DnlYLOUbcuAIgMoZidyFIGpEnBnwGonhA1m3VXtdYVpADcGmN06ktyOfXnYvZmzKjHEFmnoTiAVxOahiYB+oiYmBZifZOu0EMjINMBiNMgCYB6k/OytdQ70nTEibwC0hLJOZAxEGSYGiwZPPMmcrTW47rGo47wY5gnipGI5TJHO19/rmmSEXCQ28I0bM5g96dQTlGUGJsIqk1JzKsMySYVWyzJOWEz+yLJQ9k6hoBVMYolZkycIBEjIaNGvu2cbNqL2VfBlvXU6YfcvB1x8InUREysY1QdjCOrMAQQSBJIiVOemrDQ2ebFrUglRWqFMXYEMyMRuC8L7hJmTP6uRBgic1gdFqjy+kfRdMPw9z3cIFCYHrl9By6d3hAFOVE02js61FpMAYjTMwDAFVacnujd5CI3ezsq0CpwsCpyyIIPQxA6Z/hos2E5RcAmQYZXQ4ThMVFNMkGDBhuR08AB9mXGldt6kxqVT3ajKENJTAhVBb7Q5S4mAd3MjFdl6/wBuo+fWDWSMuP1n6GZxdZx+9iAqI0GyaXnskevp2IxISRnVYfZDXeMnGQDmofODNXBx6y5i2x2vcHr06IosuFZ7QM+GHcwKsk74KtTWFxGT7xqK1Sq77Ju9PUm8Nzlko+6clH2j6gAyuoOE4kFRRjIwI8unI29Anz6czZ57TbPWmadSnCpWViEBO6ybr4ZYnsyc1Mkd4AthxFNnP+/M9bLQbK4HT6fDaMCP9uTWsz9T8PW3M/U/F1tNoayMCfPpzFnO1x+ZXD7t45f4tlPHz68x1s42v/Yrh928f+U9bJJBTM84En+VvWm5Mn+f8betBxyOmSjL+Xj8NnezR+ZXz/Muv/dW6WR5Rw+nXrZ3s7+xXz/MuvL9Kv1tQUTAeo6D4bXvSHZq0Zl6gPgoQj3fjaw4jpp05DrZxs3ZNS8U0WkBk9YsTooiiJMSdSBABJs8bbFdIVR6jqPhtyPw5dD8NtIvsTeDpg+TdPhtIewt5+D5Py+5amyQu6JnIz8+XU/DbwHqPu/DbTf0EvPwfs1OZ+C3R7B3n4P2anT/AJfS1Nr8YNyMzHr9r4bdUevMfDbTf0DvPwfs1Ov/AC+tuj2EvPw/s1On/Ls6Xlg3Iy5SR65fds09n/fXl/tYja/sxVu1I1KpRVGQycFmIyUSgk5HyB5WT3LtBJQ4Sdcs7c3xDiq7jwyF7XWHaeh+gssNXkJ/Cxi3BmMuSTzOZsfQ2Z0tzbpVSHpCm7ox1MeWVnOwdotRqQRBHeXg68x162No7N6WPo7IVyoYZicJ014eFskzNo2dK5U71REZo4kEag8/EWwu0tltTdkcQy5HqOBHiM7aP2GvZu94/JqvcqHcJ4NoPnp421Pt77PYqPboN6kN7rT4n9UmfAtasqkrJrDPm2xLtT7ZFrg9mTDEGInINPKYnpNvqF22bSoiERUjXL8Tb52LvKzxGvha+/X+o5VqjF1TDKHusqwDlxJAnxsITUTSi2avaHtJd6cjHjbkm99dB87KztO+Xj+opCmh99tfGTl8gbMbvRRQCgQDUEKB4Wa3u+U0XG7qqnixA8s/O1cvliYRm6XsriIa81WqNyBy+Z/cBZxddn06QimgXqBmfE6myDa/t3Qp5Uwah5ndX/2Py87ZHaHtTerxkpwqeC7g+fePzsjnGPA22T5PoO0tsUKM9pUAI90bzfIaedsdtf2mF4IREpBAQwetvkEA6IvveZ1ss2d7MV6/usR5qv4SbOaPsWUdQbxSRGgKtGHqs0ElSx3UJKkAmc7FLUnhIDcIcsz201OIOZOId4rgkgQYXhw152L2b7N3iuRgpkAxvOCqgE5HSYztq7gt1u9NKqUWP2pQvWc1GWVBxRzyzA5R1sNtq/V0vDLVcuozCkwjU3EjJYGat3gNbe58Po6zioSpNfXg4dXWjdoouXs3dUYirW7ZgJKUxAgRihtCQJMSZAOXC077eatBsN3poqqwyRcTE/EYzU5QVABBHGx9C403qC8CrhxGUmFJcRikxEyQYA97lZ7XuyJE4aZCjEixJWGKgnVd1SADwUaWdrTjXL9+/n+kZakzFVti1O1LligJDIzktUjIjLXEDumSM1NtQ2y6bDtMKw2bLUEA8W3NNVnjlhgi0TtGVYIgUqQBizYFpXScoY08h+n0sou20AyntCZYggscQwnddNN0N/o62ooTku1eeZJyleb/AE+4wvN4p44ClxBgnICCwVIiMWIRpxy1iyptrM9RVkdk0oAohZbQQBIAJnXOJ5RO/M9JUSMTK0jnMgNh/wCkcsjlYBNnRVOA4oJimoxO3EAoD3RkSZBGWmVttjF832KQyrr3K77cQy44LEDuDvOgk4Tlky95eYBHIDP1JIKHQbyQIU+AjiPOVA1tvaWxWDlzFOd8qYaoRrIJOFQJ11EceLXZ+xaVAEUVh4LLjzZoOYxnJdZwjDnqczaGp80rXUpHWjBbeWjAJ7O1yMRpsodCDInejIkASBiVWxERna+77BYKJJ0E93I/nBjMj9LjGlt6b6AcNRtYZaawWQgEne7oEcM/wNlG0LorhiKbL2jAsFAwszK5BM5HvZ6TibxtGS7Dw1W8PBiquwnQU8Qykl8iFjliKgHKmND7wty67Sr0dwjtMTf1VSSg70lRkULMTmpGhmQbaOhWLgulUjtGQsWUK+EAhgpBKmTOpzIIgmBau83VasphCVGLxSEwqLlnE4CQwGJRBGbAFgROXqdCkU0nSsGaiScPfQ5smcTOH7RCTk4HvEEAmKlJXTjPiZnyMzj+KcfvYvtlFam93qKyk01VjhmCzEZMrKcjKthIMrhYjOd5wYqotamsJUkFTvYXzDJMHEDjJBgyKhBlsa1ZtUU5IBJjjPnMx0aZ7T4p7T3sX283qpTTtaplTkqA71UwDA1hd+S5nvnvSe18EnhM+cz5GZ7Q/pT2h72L7WypSp1KYp1kZ1DY0wthYEgYxiKPk8qTrmqmeLpIKMdtO/PXc1KmpEAAbqqAQFURko/mZJJsNGfn+8/DbbUrld10utE9WNV/oamHjy5dTZN7W3JUejURFpiqklQMIxIzIxCmIBAU5ZSWGRBAnfQYQR6j7vw25HqPvfDb2XT6fD1t2nSLZKJPSOvWyMJyM/Pl1Hw2c7Y/sVw+5eP/ACnpaFHY+Heq5clAz5+vxtpqOxWajR7VxdKCB8OLOqQzFiFAOIyc84FpyYbSPnrjM+v9NvW+g9lskZE3oxx7ZBPWOzMeEm3bRdjbjAZxx+vI2d7P/sV8/wAy68/0q9kcZeuvw2d7P/sV8/zLr+NfpahhMJ66deQts/ZO8FLo8uFHbmScj3UyScscaZjjprbGAfh+4fDbW+zDEXVsKKx7fIM9OmDkuW/GKf0Qc+ulqabyJNWh5d78Y7z+VVV//pa8X086n/31/wDeyS5uWyp3dqh5UqqO37KuSflbRUfZyp2eOuEui/pV6oMdcCkA+BYG1pSiuWRSfYq/LTzqf/kL/wC9pJenOSLeHP6NOrjbgNFcnzsXS2bds+zo1r2ebzRu4I+9vMpPIVBY1q1QLgNVKCDSldUCwORcgnzUJaT1eyGUe4K12qKJvFT8mU901bwTUJ5Cmpg+Tz0twif6n8rfLv1HNFCRyDb+f3Y62qS8UqZJpU5fi5mpUPi5JPzaw172gxzdwo8Qx+WS/jae+XcbajFe2Feu9cK6uEUbis+MHgWkEiTHDSLS2TRDcII1HEfy620N4uvbEHA5jRmOEAeY08BbtDZJyZBvDScp5qeh+hg8LSabdlLVUco7NkTGdjKOzeltBsq6hlVl0PzHAg8iDII5ixz3AA9DZ0hLM9S2f0sVTuVnAoAW8VFmBYl9odmY6QrJ/WJrHMZ/UfgbfQvZLay3u6K7QTGCoDxMQZ8QfqbZenUGanRhHnw+v42WexN//J73Wu5O5U3k8Rn+E2VrIegr2lc/ya81KJ7oMKTxU5ofkR5zZbVaCRbVf/USliNOsNe431Zf9VsTXvGYbIkcDoYzz6WSSpjJ2gpfaoUqXZIC9VSVECQF1Uk9AY8rI/ye83l8RxEn9EEn56C30ulsq6YVqLRpBSAw3QBBE589eNh73t2jTEJvHkmnz0+VqOHdiqXZGZ2Z7EnI1N3x3m/gLaChs670SBu4zoWzPjFlybUr3motKmQhcwI4eLfwFmmyti0qbrVep2rTxlQCQYlTvNOecjwm1NHT3P5VhcktbVUF8zz0RsNnGBTp/Zsu8HBpxIgc8/eOVgfaHZKPSpwgRQxMUUVSZ5xAECcz8s7G3S+mSFVQAMQ7oGQaZVf48LI9uXlWogF82mGScGJZIzUBWJAwyNMidLduimtRVjJwTk5Qfqiq93kCixoICy1QzOcLScMGoW7ik8SIGvM2RVlWqn2rmpUQ6IZOFyMsZEZO2oxd/wCUtnHtMdFiT2i7s8HWSvgJ/CwexlYV0GYk4SIkw2R3YzjXyt6mxQ3J8rK62vL9iCapS+jGtOqRTenShAqypWcRK5tv6nEuLSMwuWtrdsVeyvBB7hpqrcI4/PL5G0rxc8GTjC3JTJHiMwPCbR9pq1PtBUdMUjLFpu5aDmZ4my705JRWHf8ABLT1LTbef96CsM+aDE2ExlkAR8R00sbS2Sr1mkkBcyApCqBmJqHL+c2AvV/dqiCmvewQNdYBhTkMwR5W0Gyg6AYd8wO0PB2mDoMlAyBEak5TZtRzSvizNqKr9O/6EK1EUji7+LQIAFMZGWMl85yjKdbWVaeJQqzR3RigYaZYZQzHPFllJPlY+vdFCKQoVmDYqZ31ADHCQgjESSxxaKI52Wm+odTi5M+ZGkxTgoB01E6254Sv8iyuos6TucueiGFzpkIGyaAJc5JI0Oe8xAg5AHqbV1aD1BhWoATDEDIIGhpgRJlpJkkBuBM2HbabQigrmAWOOHAOJjkxzXCF+XCwFTaBF1ZgCHqN2YYAnCuZJDYZkjEMpiAZ0tOpN2+vH+HRpwfCVLqQve20pYVoU1qVFAmo4OEGAYQCMiQRiB7ygZiLC/0ivQVh2hhYw7iSMIrR7uZwqmutltJQT9fwnTThyJyyGoM/IyaLEA54TI1mG6crUenFRyunXPY6FLJRR9ohVinfEDAwO1pjC4OQBIGoJBbdyAUEKSbFX66EHADNJlHY1AwCMGmFmTKEGIkxIOIKQClobFep3EAXQuRCDTInTgMpzgDOIts9i7MQ3Z7vUqGoUGNdUABnEA26cIPKBvDKMrc21rK46nRPUgsXky+0bt2qYsK4xuDGclC7oJB0IYgZ6htCEFkuwav2rUGJc19z4RVUEUoJBJJYmnpGGqwIYZW1t7uEVT/VlHXCzOQGH92yKFAgnvTxjhBtiL7VZKgZXWn3XAQHWFM5LB3hxJsJR6D6c08oeqJ6z0mZ8jPe697jiJqSOmn08OnX6nmTYraQHauVG6zYl+6++vDk3/V4lhZ6T5a6dOnlnphJWDKg22drrd3ekidpWQlS7rFNWHFU1qaZM8A64TlbNKKleqxZmZyrMSZJOAMQOndCjgMrbeulNoavd6DNCqWdXxsEXAO46zko4CRyJOGijdlWeyprSX9Lj9dPPO0nNL3CZu67COtZsI/RHeOn8P52e3O4QNwCmv6TZsf5/XxtF72iGEBqOeOZJ8BrHXIC1dSk7gtWfAo90ECB1bQeA8jaLbYS5r+tJsN2XtKvFzvsPARCjqcucWhfaIZEqXqpJ3sQD5EyYBeJy0hZ6Gy+rtJVlLuoImSYwr4ni33mIFq7zdXqU6LvhbJ98nCg3iN5sI8AozIGU6WATrbYu4yFBIH/ACVP1OZ887etR2Cf4j+V3EeUkGPEC3rDIbQgnL11+Kz3ZFMvdb1TQF6jVLthRRidsJrzCgkmJGnO242b7G7NpHeqV9o1BqlAYaMjgakhR4dp5W1FKvUpJgopdrhTM5UlFSqeuIgIG/VfxtueA2YPY/sHfWQNXS7XakAJe8U6eKABnGZn7xFtNsy43SkmCl2t8MhiaNNLvRxZZ9sAsjL3XbLgbTvL0QweoGrVBmKl4YuQeaoe7+ootXetp1G13R13P+kS5Hysci2MBXqImBTQuaf4d2QM/wC2yx8qc9bLmrUUfEFNSrweqTVq+Uyyj5Cyxr2GJVcVQ8VUQPPDnHiwtZSulVst2mD7qjEx8hl9WsABF72k57xwjqf9KnL9Y2XdsX7itU66J+5fqbNV2IlMY6xVQPerMD8l7o+QNg6vtDQxdnd6dW9VeSqcI8omOpEdbZ+oV6HKWz6j5FoH6NMaeZED5WtqXWhd96q6Iepx1P3n5WJp7I2leR9q6XSl+gm9Uj9U5ZfF5W7s72fuNM7iPfaoObGKihgc5YxRUg8CcXjYGFdHbDVTFyur1v8AmPknjJhfqD0tptlXGvhm9diHOgp4tBzLanwFobV2sKQC169O78BSojta55RKwPAUz429sDa1RXY0rkRTqLheteqh7YqTJwrDMBxwkqNNIsLNQfdkFKqV92pLL0cDeH6y70c1c8bG13EWV7dqlQwGbUziX4iuYH6y5eDWBbagIBByIkeBs4oyq1rB1r1ZfWvvWy+vfbGzUMq17sg2tfcFejXGqtB8Jn95tCvfbKNqXjEngQbJKQ6R9F2/U7ShUHTEP1d7931t86r1LavZ9+x0aZPFRPyg2xV7aMvEfK21HeQQ7BZ2u4RUY4kXuqTpqcrab/g9JwCtR1kAjEoYZ56gj8LYemMXEADnbY7K2hTWgmN1BUFYmScOkCJOUW0M8mnjgLu91a6EVFdWJyyXQSDkWGRyjIeduXvapu9UkupBJZaaU0AKEyA1QrmMoOENpqDYu4X16uVIOiwQajCA0lWCAamdZiNBBnCWi1GwYatVgMyrByCDElSZlgRodZjUHf8AZ+FcY6X5cdfKPM1mvxWm8iVdu1u1xoQRIIAVYw6jKIBg6gcbO2hqWe+oYMoIUClKnFTmJYAsY/fnNVK/Fc0xM+YksYXFBOeLPKJOp/EbatdqlEljJNVcstcNQZ8ZgL0MeFryqbTSUelnKpSSa6eoM9WnT7pxN0HL4+HlYyptdZbs0NPE2IhQCWLZmTqZPhrZEzJO82fEC0v+KoBuDzMj187X2ab6+et4IqWosJWTq7QqM0xSzHBFxeciZ8LW3y6VavYNTmWQqY3QuBiW5cWJiy6vUxEsDM8uoBjKzhb6aNIU3GNPfTTNixgt0C8sjMRrbolGoxenVv7edh4tJuLwM9hqiuA3Zu6iMlUHMgZHKTm2WTdLEDazKCopoq5BcI3pJg70d7TKB1Fs7XvoUA3cFQYLA94QSIHEjKdTr5mjZlV1qnMkTnPdyIIn5ePK3O9Ddc3+j9P+AablTx7DPbm1HFcU0UEJgUsVWMuIy5QbIkvbYhianAOW6pP0BNqb7UmoxLe9ooPDQZ9AOdoKjY9xJaQZMnWCOQHgZsYQUUr7F6VukaRWlqctTJdAAoUYs1K5yMwCvXThbl/dmuVAnCxD8VSIIZpzyHeAnrZhsrZRZVR3CBILRkACQVJYDKDJ1HenPK2muWzqVGURSC858Z5gHLI88+cxbzpaqjVLKL3V2zE7L2VWI+0Cogylgv8A6yefUaE22dwNKnRKoFbMCWAkcgZ0XLKcvA2WXl3psVry+uAKCzsMiQoGi93vFYJBBEQUd79oEph1oliREim28DDlkarGFe6RuAnrnlppTSt32okpas38qpde442jeHGgE8KOEb4nggEqMtYA1NlGzbwKbXioirVPZYWSmqDAWIMPXgLlgiACTIMDMBILxWvTmmJgnuJkpAwyzMc3Akd8wVPCBZqlQXekKKtq7tVIViRgPZ7q5kquDjkN2RMxSV7VHC+3nA+nDZ6s8dpNVku9NQuErTA3WAKmZzx4ZOuQwyLYm/3hneEWi7QJBpICMlOWNQYg217XZ+wZqjCklUndMM2/OWIqQCExZDFMcLBpTEns0E8WKgaRBwaKBGrHK3NqasI8HVoJ8gtB7xhQ1WoooVR/UUSTEhQDgMwuECJ0GYIsW1VmG6qKBmWwIh4ZwoATIDXkLDXi9Ihme0c5TnE8sQzbwUDxtyrdatSMZwjPID8F0HiZOeYtxybkdBXXviIchjc8SNeOQjE3lFuUkqvJqEKuFhEKWAM6HRPKdM4tGttClR3El20y3tOBbPPLurPlYQJVrk4yRkw7Nc5OFuEHPLjiI5Cwo1nH2jTp7lBQ7HiMwSIzLd5/WdhGpVK0docUZwsBV8W0A6j9oWvKU6YMxlEgGFGneqGZPQYjywmwN4v7ON3JODEELxErTObn4nnrFg1XIU74LK3ZUxLEMJyGa058AcVQ9RA+Ii0doXl3p0MsAhwm4FY7xyVQYXlkJ8bEbP2E7jtXPZpqa1XvEfCpj6QOtj77tend6VEXeCcLxVfOoBjacKQIkz0jWbBrvgKfYR/0arHP8nczxLZnx3hn5W5ah9s1iScdfX/FYfQCB4W9adR7DXI+s19rORu7q8I3FjoxzPgBZRWv4mMRZj7tMEE+Zlz8hY+6+zzVDLl6k8txP2pxN8/K196rXS6AirWRSNadIAt5x+LR42YUVUqNY91Vojme98gS3kzCx929m5GJ5YcTUOFB+oP3zaFz21ebzls25HCf7+rkvjiOR8i3hYqt7Euy9rta/wC5lKIwSmDyxtA6bqqbCwgV925crvC4+2bRadEDDPKZj5GelrLt/wATvIi70EudI+/VyYjmFIxfNR420uxrlRoj8wuUc61WaQMc6lQGs/EghSvWy7aftBRxFKl5qXmpn+bXBSBro1RWLSND9oo13bBswu/ofdabg368VL1XOYpjFJ8KSE1CJPExZ8KpoUtynQuVAe9WKj/9SMFz6uD0svom+MpWhTobOpHM4QK1Y56nSmpI4nEc7Jar3ClUljUv15HEn8oYGdB/dpB4DMWxgyptWnXP2NKvtAz36sUrqM+AICNBGRwMetp39K7Livt8WhS/wrv9kvRTWbfbLKBFhL5tS9VFkmnc6fMkPUjxMKv4iyRalHHip06l6q/4lQkr82y+Q87YwzuW0aNORs+6lzxqkYFPOajS7HpYTaV5c5Xu8xP9zQlZ6EiXM9crU16lWplUqQP8Oj+Bfh4Ei0VorSHuUufvP8zp5jztgjra+1qL4Wu9JqFLCqrTaARgAXRSQMgONs5RvsDD+iSB4Tu/SLB7V2qhVezxGCcTnOSdBi8BoNM7Jad/zbPU/uA/dZXKgqJp2v2Wtga9+smqX7KwNa/WDkFRG9e/WBqXucrK2qk2vu1HiflYK5PAXUeTYbJvkUUk8/xP8LLLxT7RjnAk/U2ES84VA5ev32Oug3AeJn8Y9ePWDaK3OiUnSsM2JCVqY4E4TPHHu/6h61cbR9mknFjFM8UAxE+QML5nytnXOnr1r9eM72g2HtEVD2dZoyMVInyYDM694SfHUvKK4FTZqnSUNRXOhBG6DiyAneMySWgA8cpLY6aKF5LZqY1iJGf754zM5ycQmz6uBiDEVMiNVYslNoM8CZz1Eixj4oIVGEAysEsRJOfHMnpx6z7zTVX2T+n3R5LVrHJy81FpAgklsoHGToRzOuXQ9TZbtJz2bFgjOzrCa5FagJIMzERyEwADp2rQBLM6PlMYgGOZM7rEQThwjp5xbVoBaZingZnBbTkwAjWcjwGnWBLdG0K1SEJpvOHMDSAN3QwLUrT1YaiPlJ/iLNajACWOY9aWqrOGIMAAjMkwYORynO3bHVrp5/aJRd8LBTdKOeJjKriaAYOQGUjSSfxt0X4qq4wTiBkiAe+/MQdOPHiLW00IpVBIkkceUTr52GvVKEpnowPEDMxmDHG01slNu83X7WNTp3wFdoWUNSYMBMwoVlz4iJHHS01OJqTO0PI1mTBEcN2QRnlz62AX7IqyEgkAz+jOsczIOuWUWNuVXtCQwCVDIDHJGbMAg88z8xrZvxXFVL1z9zU076BW1NmpRaassx0C6HNgDOg7pHHu5rYq7otVciaSqDjpIJdgYkB+RzJB0HumBPtnXjI3auDGiuTDp93jpEDjEHgAG99al9nSZKcaMZxEEyCXj6CBznhLLpctdeleemCjlauLwPqW1lu4CVsNOmudOiolxM6jWDOePWZGeYYH2hAouWVsCAZlwHDnJULDuxlvAHIGZtir5s94NRFlz31Q48JzllgkwT+zPhEb1tHsilEGezBLQZLOe94gCF5QAbQ1NOEsjaUdvqNU2o9YNjK1FmFoNuKIyGJSftN4EZlpnugzai7m7qpZrqQzVJwAuNxO0WQoAELGeUb2dgadQmkS0IW3zhMsxMkLDSqSWIMdIjS11PZ47NqdHeLEYiBG7BDszYjnE5+OWeXPuhFY/ktvt1ZYm1KyUZpKlGmd5VWO0cuSUzjLdKrpoddLS2fcYRaNCnMmKh45al2iM4w4RJAbjqSaOyAxGMhgfdUSFIEDjicDiB42sp7Sq06hUAU4JByyETEjFA1Bka2Ct8GlK+WT20kAF2x1Vn7JTwMcYmctBE6Drn1SpVAn7NfdWIE5ZhNZg6vnxg22my9l0xhcwcWa4jw1O9OJwOkZa2hehQSqQILtJCATnrplE9d3PW09TTTl8ue4dHVcY00ZqhcCmdOk7vAzC5xpm8BVGuQ/ZsnvRrVKhVj2aj+7iHJEQGB1k8GIB4A22N520ZAIhdMK96DkYIjyiNJkmyfb9EhC1EFsIzwEDEhIVcVTRIMyBqJBO7YS0HFWykNfdLaIkpCnM5GDK5F4OuNiAEHjH3TrYU7VL4lpAMoVgYypCA3ebJqhGsCANQLRo3N67BG3yvupIpJHFiTJAiMRI/Ws3u9zo0Ce1YVagRoprkijCZB6R90Z8RaNP2Oi17iS4bIqVzI38OXaPC0k4wFAjyAJ4wLMGrXe7yVi8VRrUeOzU9BnJ+Z5QbAbV2+9XdEYRkEXdpgcBlGLwELysXsb2Pq14eu3ZpzYQY4wugHPLLUjjZPYb/0Kb3tGteXyxOxOUiY+6n7zJ8LbC5ew9KnQpV9pVBd0UNiBzqVSWJA5k4YECTykWjU9pbrcFKXJFepxrvmoPQzLHouQ5kZWWVbjeL9Tp3m81hSpAMGr1lwzLEhaaiMciIw5cAZBFkY649B3/SrZC7q7NqMBkGIWWAyBO/xt22fOzdmjLsr80e9NMYviguCJ1gi3rJTDg+gJ7J7TvYm+XlbtTOZpUt5gORIIUebPYzY2wdm3c/m1Br7WX3wBVCsDB+1aKFMg8AQ3S1Nfb13qsRRp3natQSJaEuikGYghaOWUHCxy1Nrr1Rv1ZZvN6S50AM6V03SByN4fNf1QBZVkwy25tk0R+d3qjc1jKnS+2vDCcoLLAy4Cm0T3uNkt22jUdsVxuJDGfzu/s2PM+6hJqFeIAKjLSy267SuFByLlQa81uNRQXMnOWvFSTB5rItDaN/vVRcV4rpdKZ92kZc9O1PHqnyswArbF1Qb21b81WZIog9lSPGBRpnFU8TNqaG22w4LhdFp0+D1AKaeIprm/zBsku14pAzdbu1Vz/fVZz64mGInwAtyt2lU/a1mb/l0cl8C05+BM2xi3aVZSYvl5eu3+BSyQdMC6+LQbQF7qBYpU6d2p8C0Fj4LpPQybdFJKQjcpDkN5/MkZeYHjYEbWDNF3ptUf9I7x+Zy+rWwS9bkGOJsVQj36phR4KdB0OG0L3f6SZO+L4FyX5DM/9XjYyl7M3qqMd5qijTGZziB945L5RblG+XC75Xakb1U/T0Sf8xtf1ZtjAl1p3u8ZUaXZp+kcsvx+sdLW1djXW7kG+V+0qa9ku837C/ibX7RvN6dZvNZbpROiJKM3QR9q58AAbIn2rdqMihS7RuL1sgTz7IGW/XYHpbJW6Rgf2xv3bU6aUaXZUlYkKYxuYgMYyAEkRPvfLJGm44H5Wd3+/vWfHUaToMlAUSCFAEADM2HHrTrbrXwSkrbdifi0KwCelpNSwwdbE1brEkHwFq1aRbk1NB6byVU1Lg8ANbWFjwtxKLKcwYOlrlt0QqSJTwydyu+rNmc4H6rGfpZrd+4vn+J6dfr1hgbv3T5/9rWMu/cXz/H+f16wzKKiqQjbbySqHT1y/j9eM7xGz3C1lQkAtABOhxRGfn61ItQ6etf9/rxne1+xrvd693MUwaqAFpzaVEgg8AY4fWyPMjXSJfk4UQZKypmIALKDHyPznna6rIGWXrL629WvIZEZtRgIjMNu6RO7pqOXWy2+XolTGXLp3f429+On8lLjH0PGmnLUv/P07lvaQRMZfESctNQIzi3al7ZkaMt4eJyayyguRkjPpGk9etiFqbh5hgY4mAYsJ1FWaOnbo8XjM6nvdP5m1THVSZ4g8+f0z8rVYmOYEKcm5jr+/wArWii2UQWBy6g/7/WyQ1V388/Yq49GEl5RfiME+IZf52qZyKawSCB/qqA/WLEPciaYEjvwupJOYgQDPDTjaV4uDGQuFtxpwkGDjJORgkYspFhCS/cyjyCm8bqA7uR3lA/SPToNPraN5onEOJIWDzhROf1NqKwICgiCCQQdRmD++x1BGZmCCd4BuUADjz+ukcbWtRz0z/0FXj2JUb6STTqHeAIV+JkQJOsxHyzz1vp0S4wsDjHdYDT4tIzPDpItbU2ZTxFn3iTOH3QevP8AD8LGXev7jRM7p58AvkAPHpx43rqK+RY88/oSUlFuv088+oqulCpQxPLKw0w8f48LWYVqjs1p/aMRjZdTJ3yxPMc+fSze500qv2VckMYKHQEgiAW5H1nYY12psVCqMJKtTgAciGGpETxMzllaM1PVlb89i8HFxXK86kamxgpHbsIkdwiFPu4zM8NB14i1na1FOGmuEoRkIgd/hmCCIzMyDrZ9sGmriCvaUWkScihGtNiRvqODDPThpdtDZ9K7gF4ZQyhQZbDrhQgaxnDN+4WEZq6rIrhJYfHoIaGxy+F1IgtxaFRspGLVxIyjwOdtGt4pAolcq9Q9xzEyJOYIgwAQCSesTZRtS/khGpiKVRY7TJnRsssOcAENl8LQARbOvcWDfaMcYPAyzcRB7xzzyHERau16iuTrzz+TbVAe7f2jXSqEdSEYZYQQXGh3gIVhw1IPGCJWGgEJGbkiUgZOuWbToerHKCJAtfW2ikdm43v0EIBR15tmFyIYDNgGKxlZBedrEqyuQIzp0xkgWMqjk5sCTMuc5GQJi09+1Uv6KJN4l59gi9bQTFiYmow7yqT2YbWcQzYxEhYzB3s7U1awaPympkGlaNPLBpCQshWkyYluBbQ2Au95Ekuv2cGchidtZgxiMwQIVRxGkB3e6V60hVKjhBBJkjMvoFgcI5b1ueU2/PPudMdPuG7T9oyB2dMYF/QTvae82eE+bNzMWE2TsereCSwC0obPRAYMNn3iDBknzFmN02Vd7uuKqVc6fACOAETUPSOhC62rvXtI7t2dIEEqwAH9YThaMME9nyyluBJFpP1LL0DkW63EadpW6jeGmeE5Ux1bPowsqq3697Rfs6Sll4qJFJRnm7HN41g8t0cLSu3s8qw19YyRiW70zLsMt52ndHUnwbhaG1PaOU7KkqLSGlOnlS4ziIg1j8l452nJjpLoF0btdLnvsVvdce+/9mpnkoGdZhyGX3Ysq2/7QVrx2ZYmQGAYgAwScljJBwyE5anOyt8Tb7tlpiOg+EAf9qi1Ne8kBcAgQYYxiIkzH6ImevW0pS6Ioo9zxuLH3fmP529YBteHzFvWSn2KH3Spt691QFutBLtT4PW7wHw0lyXzkWz18q0Mf5xWq32qNFGaAjkinAvz8rcpXZ7wpavVZlwluzG6kDhA18Ta3ZlMMo7MCmpMQoBbzY/uAPW1SJGpfK5UBRTutI6AAFz4ACPkCbVUtnL3ypqMNaldsh5E6eJW3tqX0UC4RAWXV2OIn5/vmy3Y61L8wx1WReSiTB4TOXkBYBoPvu0qKZO5c/oruqf1QN75N425dVvl5yu9Ls0/SO6I+cxHWOltfT9mLrcqL1uz7V1GKWOZPjnbHf0vvN7Xcf8AJ6UxgoiG86hz/ZC2z9TewbV9mrrdobaF5xMcxTGZPhTUSfGLX0duVG+z2bdAnx1FlvHApy8WYeFhttbOo7OpU6xp9vUqkDeYqATxbVn82Fsjtn2jr1Jps0U/8OmBTpcB3F72vvlrFJt0jD/aZpA4r9emvDj+6pkOFPLhRpn5my28+1TLu3ZForpiXeqnhnVYZeCqPG2XarOs5aaZa9MrdVvWXMdLdENBf/TA2y+teGclmJLHUkksfFiZPmbRn1n162rDesuXhaWL18+luuCjHCJO2WA+s+nW3QfWfXraAb18uluhvXz6WsmLRYfXqbAUSUaYzFjg3rz8LVXhQRPH/a0viNPfG10DpyrAzSstRf3crAV6JU8xzsKrlDkbMVrYlm3nU4srySuNMFTJgTGWZMgj9/rIWKnSBAGg9a6/XrvLUeJjLj8geHz+dre3Y5THMjXj/A/PxllqWBwLy0n169fM3Yt/alVV6ZzBgg6EcVI5ZfSwNIgEGJAIy5xw+lvou3thUBd0q00FMqFyXiG5nnnrbZ5AKWvSPTAXIgqMGcgAHPkVzjyziwd4cYeJPIfqfytX+RzDSRhM5a8JHgRbTbA2GlYSxIXFhgZE6GS0zw0EW9TT+Mf4S3fRnnz0K1KiZq7XZ6kKqtMnIZmMteVtFs72ZMfamJg4VzYgdY4cwCOotpbtdkQFaahFV8GWpMTin0fisHeb6cIIyDVMECZke8W1b5g/Fbi1PiJTOiGglllZ2ZQpg7o5kZFwOeLRB1MjqLUNQptJWmDwJ0HTfO8WjlrwY2sanmAcyVNTPuiOS6YviMnnNkt2vb3hiAxpqCq7ubnEY7/uj4VABsilIpsj2DLz2SBlCPjAgBGl8M5kKe4YOcwc28bQfZnaBKVJwFC4nVu+ZLHFAycZwoB4nqbV7RvAulM9kgkECevP585PW1ew1aulWq7kdmAcK5GSeDcNOtqw+LlF0iU/hotWHrs5amVQfZ0wBnqgnUvEsxM7unACBlRWXDJUyg4gQQc4DDgT5g2Ou7tXxUKjGaYZlcamJEMvHJQJ1EDzFv1TsXaikQph2Ik1NDBHBPh8zJiGV6jy8nFNSXt+4qF53iZyA0+gnzi0LwcQUCRpEZwzQYP8elo7WpCnhwZCoMUHPDBIieImfpymw9G8lULHOSF6wdc/Lyt2xji17CLTUXtfQMWvjBWRjXUzkeRB5eHHysxve0qLoj1qZaugAI1V1yAdhOcHLw4ERGYquVcx7pI8RmNOtjr7UHaBozkL5aR4RlYbNrSQ0Plb7P8AYPXa9VzhFXs5AwYWKhSCcK8N0gxGQ0MQLOqW0TUpGmTBXJkOkAxIGgExl7pgD3bYa9LvPyEQOhAgeQys/u6k4KgMM1QI2WvXzD5jiROU2nqwWJRLq2trC6F47MVadQzQbulSMQdgMIWDrz+6OGRRvteYwghTuLhP2lVetTInwAgAZyLUbdvvaMFggYHZYPdCGCNM2bi30slUB2kjvAZcAsTh6jx+mlo/ifiPA0YUqLjeyZpgDDniIyljrvD3eEAmQAJFrPyZYxuSSTvcgDlI8J9ZkxqgKxUCIJ/Gzn2euAqggsQBy10nI6AzPA8LM9JRSlIKfSIHs+h2jLjDcRCjXDzzEAD92Ys72xc3pKq02pqpB3W3SukyizikHWYPHFra+tefydmpUVVcJzYgMWbLe3gYPzPWIAKv1fsD3Ud904zTQZmCIAXL5k9RYOLdJ/QnPXUbcTKt7LXmpv1KqIhjeLNjI4QCoCjkB5YtLSF7pXOadNCj4WDFh9u0gwc8qY4y2uoVbavZ1Y1nhwpKqzThg5DEYwkQTz/GyXb2GsoXAqBVZlgSw707xzMhfmZtyairg6dHVlP83BjLxealYxwJnCJOI64mJM1D8TZcrCvVRNIdvHcHiR3vAQOvC1Va+lhAGFD7o4/ebVvw6WGn15HpbmSc2d1UTqOzGWJPLoJ0A0A6WabVpgXW5EAAtTrFiBBYiq4EkHOAAM+VlJfPz6cx0s32y35pcP8AKrf+ap0tXbGPBssSuTJ/n/G3rVu+Zy/D+FuWk5KxlFn/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hQVFhQWGBgaFhcXGB0YGBcZFx4WFxkYHxccHCggGhwlGxUXITEhJSkrLi4uFyAzODMsNygtLiwBCgoKDg0OGxAQGywmHyQ0LS8sLCwsNCwsNDQvLCw0LCwsMCwsLCw0LCwsLCwsLCwsLDQsLCw0LCwsLCwsLCwsLP/AABEIAH0BkgMBIgACEQEDEQH/xAAbAAACAwEBAQAAAAAAAAAAAAAEBQIDBgEAB//EAEoQAAIBAQUFBQUDCAgGAQUAAAECEQMABBIhMQUiQVFhEzJxgfAGQmKRoSNysRQkUoKSwdHhFjM0Q1NzwvEVY6Kys9LiB5OUo8P/xAAZAQADAQEBAAAAAAAAAAAAAAABAgMABAX/xAAuEQACAgEDAwIEBwEBAQAAAAAAAQIRIQMSMUFR8GFxBCKB0RMykaHB4fGxckL/2gAMAwEAAhEDEQA/APjM5fz8fis82YfzK+/fuv8A31etkecf79elnmzR+ZX3791/76vS3aREgP4c+g+K3ifU/e+K3hPqeQ6W6Z/Hn8XSxQD0+vNfityfw59D8VpZ+p6dLcz+nXkelmox2c/Pn1PxW8D6n7vxW7nPn15npbwn1Pw9LPQD0+v2vit1T68x8VvZ+p+LpboB9TzHSzpALqV3LISNR/AdbULadG8shMcRmPLXS0rukg25p8sYHFOTnYpVHIWiVg2kttprAs2dNHiuRsTcL6yMCpwuPkf4jpapbdZJ8eBs7Qm4c3vazPVWogwlQABMjji8iSfK2rTaivd1K6ud4cgmg82JP6ot8/ovwOo9Tbb+z2yHqUKbSqqZzJn3jOQz/CwyMQapaAkmBJPIZm2hp7IpJm5LnqcI+QzPzs1ud1GGVARTwUAHLn/OwUGbcZWlseoe8Ag+I5/siT87MLvsReOJz+yv0z+ttCLso4fOw9+v1KkJq1FTkCcz4LqfKzbEuQbmKdobASqoUhUgyMKiRwOuuXObBv7IXcUmRVOIjKoxLMDwPLXUAC0doe2dMZUkZzzbdX5an5C2Y2l7SXiprUwKeCbo+fe+tjHUSeGZxdZEt4osjsjiGUkEdRPW1Y9fTrYuocShmYZAgTqcz5mwwHr5dLeno6i1I+vUjJNEfX49bdPr5+Nu+vx6W7Hrz8LVoWyHr8Otvevx62l6/Dpb0evn0tqNZEevp1tH19PG0wPXy6W5Hry8LBoNnPX49bRPr6dbE07qzCQPDPNo1Cj3o6WoI9fLpZWg2WPdSJzXEAZUGWgTOhjLlM68rDn18/Gx9eqFYOASxAbPIAxnpmd4NxHhaNa6Ew6iFbmQoDZSsmB1HQiytBssZSGwsAKcBSSFXVQC0kgmDnPSwtGi7P2CxjeoqAT7+JkGc6S1rL5RXG0sOe6rHUA8QBx52fbDRAalfExdOyKgqAMb07xDk4wYGEvlGYElRLBJ4VjRGn/EmpOop1H7GlhVVxFVZKcrJSQN4KxM/FJyJo4fa9AU69amNEqVEHgjMo48hbTNkDnEDwiP2Y7nwxgPdwfYeq7JBvlW8O1J6PaVKqriEuWdiiNSOFwJMtoIpuJEGI0kOsi2h7Nk01Z6y03YBlR1bCEJlWZ1JKEgEgYSIEkgTCW+3ZqTvTfJ0JVhM5iAcw2dt1d1NWqoYyzuMTH4iJYwMoicgIw5RhATE7SvHa1qtQA/aVHcDOd9sQGmudgEEY+v2vit6fXmPis5vHs1XWmWIXGol6MntUWCZKYdQCCVBxKCJAzhPHrPmOllwzEJy8ufQ/Fb05+fPqfit3P6deXhb2c+fXmelkoJCfU/d+K3Jy/n974rSz9T8PS3M4/3+LpabQx6c/Pn1HxWc7WP5lcPu3n/AMnjZPnPn15jpZztb+xXD7t55/4nhZZBQgc5n+P/AMret1pk/wA/4W9aL5GR6BH+3I2ebM/sV9+/deX6dayXOP8Afr1s82afzK+/5l1/7q3Wz0CxEAPp05C3SB+PL4rSE+p5DrbxJ/Hn8XWxSBZGB6jmtvQPp05G08/U8x1tzP6deR62egWegT59OZt4Aeo+G0858+vM9beE+p+HralAsjA9R8VugD1HMWl64/F1t1fWvMdbOkCytoj/AG5WP2ekr5mwTsR66DrZpscSh8bc2r+YZcAVfvHxtFbW3wQx8TaibaHAkuS5TnFrQLRutRVOYy6a/W2puNwSqmUMPqP4G23PsbajMsvEaj1FtL7Ke0YoK6OC1MgsoGq1BAjoGAg9QDzsDtPZDUj0PdPA9OhsqCkHodehtnNICiz6D7MbY7c1O0jtAZH3TwHh+8WcbQ24LtTLMMROSLMS3OeUa+Vvm+zb21KorLqCPA6gg9IJsdta+NeasgGBkiDMgeXE8f5WD1MYCoZyEX/2svNXR+zXlTEf9WbfWyRiSSSSSdScyfOz+4eyV4qZlRTXm2vyFtHcfY2imdQmoeuQ+Qsu2UuR90UYChdmcwilj0E2c3b2Oq1B9pCD5t8uFt6adOiuQSmo8ALJr57TUgYphqrcMIgfM6+U2ZQUeWLub4PmtRTQrPSKYnRiNPkZ5EQfO11a7tGNlAB1C5hdIBOk20d/2Her3W7RkSiIEluMT7upIEagWjtbYAogNVqu4KkYmZadNDzieuWuhs+jJ6U93T+DSqSrqZWPXzt2PXnaTCJHrj1t719fG3uJI47IR6+VvR6+dp+vw62nRos5hQWPISefWwo1lA9fS3I9eVtFc/ZaqxTtWSkGOQdt5uMKokknhYXaGz0WWVtyYVwGwkn3ShJZcs5k5DnlYLOUbcuAIgMoZidyFIGpEnBnwGonhA1m3VXtdYVpADcGmN06ktyOfXnYvZmzKjHEFmnoTiAVxOahiYB+oiYmBZifZOu0EMjINMBiNMgCYB6k/OytdQ70nTEibwC0hLJOZAxEGSYGiwZPPMmcrTW47rGo47wY5gnipGI5TJHO19/rmmSEXCQ28I0bM5g96dQTlGUGJsIqk1JzKsMySYVWyzJOWEz+yLJQ9k6hoBVMYolZkycIBEjIaNGvu2cbNqL2VfBlvXU6YfcvB1x8InUREysY1QdjCOrMAQQSBJIiVOemrDQ2ebFrUglRWqFMXYEMyMRuC8L7hJmTP6uRBgic1gdFqjy+kfRdMPw9z3cIFCYHrl9By6d3hAFOVE02js61FpMAYjTMwDAFVacnujd5CI3ezsq0CpwsCpyyIIPQxA6Z/hos2E5RcAmQYZXQ4ThMVFNMkGDBhuR08AB9mXGldt6kxqVT3ajKENJTAhVBb7Q5S4mAd3MjFdl6/wBuo+fWDWSMuP1n6GZxdZx+9iAqI0GyaXnskevp2IxISRnVYfZDXeMnGQDmofODNXBx6y5i2x2vcHr06IosuFZ7QM+GHcwKsk74KtTWFxGT7xqK1Sq77Ju9PUm8Nzlko+6clH2j6gAyuoOE4kFRRjIwI8unI29Anz6czZ57TbPWmadSnCpWViEBO6ybr4ZYnsyc1Mkd4AthxFNnP+/M9bLQbK4HT6fDaMCP9uTWsz9T8PW3M/U/F1tNoayMCfPpzFnO1x+ZXD7t45f4tlPHz68x1s42v/Yrh928f+U9bJJBTM84En+VvWm5Mn+f8betBxyOmSjL+Xj8NnezR+ZXz/Muv/dW6WR5Rw+nXrZ3s7+xXz/MuvL9Kv1tQUTAeo6D4bXvSHZq0Zl6gPgoQj3fjaw4jpp05DrZxs3ZNS8U0WkBk9YsTooiiJMSdSBABJs8bbFdIVR6jqPhtyPw5dD8NtIvsTeDpg+TdPhtIewt5+D5Py+5amyQu6JnIz8+XU/DbwHqPu/DbTf0EvPwfs1OZ+C3R7B3n4P2anT/AJfS1Nr8YNyMzHr9r4bdUevMfDbTf0DvPwfs1Ov/AC+tuj2EvPw/s1On/Ls6Xlg3Iy5SR65fds09n/fXl/tYja/sxVu1I1KpRVGQycFmIyUSgk5HyB5WT3LtBJQ4Sdcs7c3xDiq7jwyF7XWHaeh+gssNXkJ/Cxi3BmMuSTzOZsfQ2Z0tzbpVSHpCm7ox1MeWVnOwdotRqQRBHeXg68x162No7N6WPo7IVyoYZicJ014eFskzNo2dK5U71REZo4kEag8/EWwu0tltTdkcQy5HqOBHiM7aP2GvZu94/JqvcqHcJ4NoPnp421Pt77PYqPboN6kN7rT4n9UmfAtasqkrJrDPm2xLtT7ZFrg9mTDEGInINPKYnpNvqF22bSoiERUjXL8Tb52LvKzxGvha+/X+o5VqjF1TDKHusqwDlxJAnxsITUTSi2avaHtJd6cjHjbkm99dB87KztO+Xj+opCmh99tfGTl8gbMbvRRQCgQDUEKB4Wa3u+U0XG7qqnixA8s/O1cvliYRm6XsriIa81WqNyBy+Z/cBZxddn06QimgXqBmfE6myDa/t3Qp5Uwah5ndX/2Py87ZHaHtTerxkpwqeC7g+fePzsjnGPA22T5PoO0tsUKM9pUAI90bzfIaedsdtf2mF4IREpBAQwetvkEA6IvveZ1ss2d7MV6/usR5qv4SbOaPsWUdQbxSRGgKtGHqs0ElSx3UJKkAmc7FLUnhIDcIcsz201OIOZOId4rgkgQYXhw152L2b7N3iuRgpkAxvOCqgE5HSYztq7gt1u9NKqUWP2pQvWc1GWVBxRzyzA5R1sNtq/V0vDLVcuozCkwjU3EjJYGat3gNbe58Po6zioSpNfXg4dXWjdoouXs3dUYirW7ZgJKUxAgRihtCQJMSZAOXC077eatBsN3poqqwyRcTE/EYzU5QVABBHGx9C403qC8CrhxGUmFJcRikxEyQYA97lZ7XuyJE4aZCjEixJWGKgnVd1SADwUaWdrTjXL9+/n+kZakzFVti1O1LligJDIzktUjIjLXEDumSM1NtQ2y6bDtMKw2bLUEA8W3NNVnjlhgi0TtGVYIgUqQBizYFpXScoY08h+n0sou20AyntCZYggscQwnddNN0N/o62ooTku1eeZJyleb/AE+4wvN4p44ClxBgnICCwVIiMWIRpxy1iyptrM9RVkdk0oAohZbQQBIAJnXOJ5RO/M9JUSMTK0jnMgNh/wCkcsjlYBNnRVOA4oJimoxO3EAoD3RkSZBGWmVttjF832KQyrr3K77cQy44LEDuDvOgk4Tlky95eYBHIDP1JIKHQbyQIU+AjiPOVA1tvaWxWDlzFOd8qYaoRrIJOFQJ11EceLXZ+xaVAEUVh4LLjzZoOYxnJdZwjDnqczaGp80rXUpHWjBbeWjAJ7O1yMRpsodCDInejIkASBiVWxERna+77BYKJJ0E93I/nBjMj9LjGlt6b6AcNRtYZaawWQgEne7oEcM/wNlG0LorhiKbL2jAsFAwszK5BM5HvZ6TibxtGS7Dw1W8PBiquwnQU8Qykl8iFjliKgHKmND7wty67Sr0dwjtMTf1VSSg70lRkULMTmpGhmQbaOhWLgulUjtGQsWUK+EAhgpBKmTOpzIIgmBau83VasphCVGLxSEwqLlnE4CQwGJRBGbAFgROXqdCkU0nSsGaiScPfQ5smcTOH7RCTk4HvEEAmKlJXTjPiZnyMzj+KcfvYvtlFam93qKyk01VjhmCzEZMrKcjKthIMrhYjOd5wYqotamsJUkFTvYXzDJMHEDjJBgyKhBlsa1ZtUU5IBJjjPnMx0aZ7T4p7T3sX283qpTTtaplTkqA71UwDA1hd+S5nvnvSe18EnhM+cz5GZ7Q/pT2h72L7WypSp1KYp1kZ1DY0wthYEgYxiKPk8qTrmqmeLpIKMdtO/PXc1KmpEAAbqqAQFURko/mZJJsNGfn+8/DbbUrld10utE9WNV/oamHjy5dTZN7W3JUejURFpiqklQMIxIzIxCmIBAU5ZSWGRBAnfQYQR6j7vw25HqPvfDb2XT6fD1t2nSLZKJPSOvWyMJyM/Pl1Hw2c7Y/sVw+5eP/ACnpaFHY+Heq5clAz5+vxtpqOxWajR7VxdKCB8OLOqQzFiFAOIyc84FpyYbSPnrjM+v9NvW+g9lskZE3oxx7ZBPWOzMeEm3bRdjbjAZxx+vI2d7P/sV8/wAy68/0q9kcZeuvw2d7P/sV8/zLr+NfpahhMJ66deQts/ZO8FLo8uFHbmScj3UyScscaZjjprbGAfh+4fDbW+zDEXVsKKx7fIM9OmDkuW/GKf0Qc+ulqabyJNWh5d78Y7z+VVV//pa8X086n/31/wDeyS5uWyp3dqh5UqqO37KuSflbRUfZyp2eOuEui/pV6oMdcCkA+BYG1pSiuWRSfYq/LTzqf/kL/wC9pJenOSLeHP6NOrjbgNFcnzsXS2bds+zo1r2ebzRu4I+9vMpPIVBY1q1QLgNVKCDSldUCwORcgnzUJaT1eyGUe4K12qKJvFT8mU901bwTUJ5Cmpg+Tz0twif6n8rfLv1HNFCRyDb+f3Y62qS8UqZJpU5fi5mpUPi5JPzaw172gxzdwo8Qx+WS/jae+XcbajFe2Feu9cK6uEUbis+MHgWkEiTHDSLS2TRDcII1HEfy620N4uvbEHA5jRmOEAeY08BbtDZJyZBvDScp5qeh+hg8LSabdlLVUco7NkTGdjKOzeltBsq6hlVl0PzHAg8iDII5ixz3AA9DZ0hLM9S2f0sVTuVnAoAW8VFmBYl9odmY6QrJ/WJrHMZ/UfgbfQvZLay3u6K7QTGCoDxMQZ8QfqbZenUGanRhHnw+v42WexN//J73Wu5O5U3k8Rn+E2VrIegr2lc/ya81KJ7oMKTxU5ofkR5zZbVaCRbVf/USliNOsNe431Zf9VsTXvGYbIkcDoYzz6WSSpjJ2gpfaoUqXZIC9VSVECQF1Uk9AY8rI/ye83l8RxEn9EEn56C30ulsq6YVqLRpBSAw3QBBE589eNh73t2jTEJvHkmnz0+VqOHdiqXZGZ2Z7EnI1N3x3m/gLaChs670SBu4zoWzPjFlybUr3motKmQhcwI4eLfwFmmyti0qbrVep2rTxlQCQYlTvNOecjwm1NHT3P5VhcktbVUF8zz0RsNnGBTp/Zsu8HBpxIgc8/eOVgfaHZKPSpwgRQxMUUVSZ5xAECcz8s7G3S+mSFVQAMQ7oGQaZVf48LI9uXlWogF82mGScGJZIzUBWJAwyNMidLduimtRVjJwTk5Qfqiq93kCixoICy1QzOcLScMGoW7ik8SIGvM2RVlWqn2rmpUQ6IZOFyMsZEZO2oxd/wCUtnHtMdFiT2i7s8HWSvgJ/CwexlYV0GYk4SIkw2R3YzjXyt6mxQ3J8rK62vL9iCapS+jGtOqRTenShAqypWcRK5tv6nEuLSMwuWtrdsVeyvBB7hpqrcI4/PL5G0rxc8GTjC3JTJHiMwPCbR9pq1PtBUdMUjLFpu5aDmZ4my705JRWHf8ABLT1LTbef96CsM+aDE2ExlkAR8R00sbS2Sr1mkkBcyApCqBmJqHL+c2AvV/dqiCmvewQNdYBhTkMwR5W0Gyg6AYd8wO0PB2mDoMlAyBEak5TZtRzSvizNqKr9O/6EK1EUji7+LQIAFMZGWMl85yjKdbWVaeJQqzR3RigYaZYZQzHPFllJPlY+vdFCKQoVmDYqZ31ADHCQgjESSxxaKI52Wm+odTi5M+ZGkxTgoB01E6254Sv8iyuos6TucueiGFzpkIGyaAJc5JI0Oe8xAg5AHqbV1aD1BhWoATDEDIIGhpgRJlpJkkBuBM2HbabQigrmAWOOHAOJjkxzXCF+XCwFTaBF1ZgCHqN2YYAnCuZJDYZkjEMpiAZ0tOpN2+vH+HRpwfCVLqQve20pYVoU1qVFAmo4OEGAYQCMiQRiB7ygZiLC/0ivQVh2hhYw7iSMIrR7uZwqmutltJQT9fwnTThyJyyGoM/IyaLEA54TI1mG6crUenFRyunXPY6FLJRR9ohVinfEDAwO1pjC4OQBIGoJBbdyAUEKSbFX66EHADNJlHY1AwCMGmFmTKEGIkxIOIKQClobFep3EAXQuRCDTInTgMpzgDOIts9i7MQ3Z7vUqGoUGNdUABnEA26cIPKBvDKMrc21rK46nRPUgsXky+0bt2qYsK4xuDGclC7oJB0IYgZ6htCEFkuwav2rUGJc19z4RVUEUoJBJJYmnpGGqwIYZW1t7uEVT/VlHXCzOQGH92yKFAgnvTxjhBtiL7VZKgZXWn3XAQHWFM5LB3hxJsJR6D6c08oeqJ6z0mZ8jPe697jiJqSOmn08OnX6nmTYraQHauVG6zYl+6++vDk3/V4lhZ6T5a6dOnlnphJWDKg22drrd3ekidpWQlS7rFNWHFU1qaZM8A64TlbNKKleqxZmZyrMSZJOAMQOndCjgMrbeulNoavd6DNCqWdXxsEXAO46zko4CRyJOGijdlWeyprSX9Lj9dPPO0nNL3CZu67COtZsI/RHeOn8P52e3O4QNwCmv6TZsf5/XxtF72iGEBqOeOZJ8BrHXIC1dSk7gtWfAo90ECB1bQeA8jaLbYS5r+tJsN2XtKvFzvsPARCjqcucWhfaIZEqXqpJ3sQD5EyYBeJy0hZ6Gy+rtJVlLuoImSYwr4ni33mIFq7zdXqU6LvhbJ98nCg3iN5sI8AozIGU6WATrbYu4yFBIH/ACVP1OZ887etR2Cf4j+V3EeUkGPEC3rDIbQgnL11+Kz3ZFMvdb1TQF6jVLthRRidsJrzCgkmJGnO242b7G7NpHeqV9o1BqlAYaMjgakhR4dp5W1FKvUpJgopdrhTM5UlFSqeuIgIG/VfxtueA2YPY/sHfWQNXS7XakAJe8U6eKABnGZn7xFtNsy43SkmCl2t8MhiaNNLvRxZZ9sAsjL3XbLgbTvL0QweoGrVBmKl4YuQeaoe7+ootXetp1G13R13P+kS5Hysci2MBXqImBTQuaf4d2QM/wC2yx8qc9bLmrUUfEFNSrweqTVq+Uyyj5Cyxr2GJVcVQ8VUQPPDnHiwtZSulVst2mD7qjEx8hl9WsABF72k57xwjqf9KnL9Y2XdsX7itU66J+5fqbNV2IlMY6xVQPerMD8l7o+QNg6vtDQxdnd6dW9VeSqcI8omOpEdbZ+oV6HKWz6j5FoH6NMaeZED5WtqXWhd96q6Iepx1P3n5WJp7I2leR9q6XSl+gm9Uj9U5ZfF5W7s72fuNM7iPfaoObGKihgc5YxRUg8CcXjYGFdHbDVTFyur1v8AmPknjJhfqD0tptlXGvhm9diHOgp4tBzLanwFobV2sKQC169O78BSojta55RKwPAUz429sDa1RXY0rkRTqLheteqh7YqTJwrDMBxwkqNNIsLNQfdkFKqV92pLL0cDeH6y70c1c8bG13EWV7dqlQwGbUziX4iuYH6y5eDWBbagIBByIkeBs4oyq1rB1r1ZfWvvWy+vfbGzUMq17sg2tfcFejXGqtB8Jn95tCvfbKNqXjEngQbJKQ6R9F2/U7ShUHTEP1d7931t86r1LavZ9+x0aZPFRPyg2xV7aMvEfK21HeQQ7BZ2u4RUY4kXuqTpqcrab/g9JwCtR1kAjEoYZ56gj8LYemMXEADnbY7K2hTWgmN1BUFYmScOkCJOUW0M8mnjgLu91a6EVFdWJyyXQSDkWGRyjIeduXvapu9UkupBJZaaU0AKEyA1QrmMoOENpqDYu4X16uVIOiwQajCA0lWCAamdZiNBBnCWi1GwYatVgMyrByCDElSZlgRodZjUHf8AZ+FcY6X5cdfKPM1mvxWm8iVdu1u1xoQRIIAVYw6jKIBg6gcbO2hqWe+oYMoIUClKnFTmJYAsY/fnNVK/Fc0xM+YksYXFBOeLPKJOp/EbatdqlEljJNVcstcNQZ8ZgL0MeFryqbTSUelnKpSSa6eoM9WnT7pxN0HL4+HlYyptdZbs0NPE2IhQCWLZmTqZPhrZEzJO82fEC0v+KoBuDzMj187X2ab6+et4IqWosJWTq7QqM0xSzHBFxeciZ8LW3y6VavYNTmWQqY3QuBiW5cWJiy6vUxEsDM8uoBjKzhb6aNIU3GNPfTTNixgt0C8sjMRrbolGoxenVv7edh4tJuLwM9hqiuA3Zu6iMlUHMgZHKTm2WTdLEDazKCopoq5BcI3pJg70d7TKB1Fs7XvoUA3cFQYLA94QSIHEjKdTr5mjZlV1qnMkTnPdyIIn5ePK3O9Ddc3+j9P+AablTx7DPbm1HFcU0UEJgUsVWMuIy5QbIkvbYhianAOW6pP0BNqb7UmoxLe9ooPDQZ9AOdoKjY9xJaQZMnWCOQHgZsYQUUr7F6VukaRWlqctTJdAAoUYs1K5yMwCvXThbl/dmuVAnCxD8VSIIZpzyHeAnrZhsrZRZVR3CBILRkACQVJYDKDJ1HenPK2muWzqVGURSC858Z5gHLI88+cxbzpaqjVLKL3V2zE7L2VWI+0Cogylgv8A6yefUaE22dwNKnRKoFbMCWAkcgZ0XLKcvA2WXl3psVry+uAKCzsMiQoGi93vFYJBBEQUd79oEph1oliREim28DDlkarGFe6RuAnrnlppTSt32okpas38qpde442jeHGgE8KOEb4nggEqMtYA1NlGzbwKbXioirVPZYWSmqDAWIMPXgLlgiACTIMDMBILxWvTmmJgnuJkpAwyzMc3Akd8wVPCBZqlQXekKKtq7tVIViRgPZ7q5kquDjkN2RMxSV7VHC+3nA+nDZ6s8dpNVku9NQuErTA3WAKmZzx4ZOuQwyLYm/3hneEWi7QJBpICMlOWNQYg217XZ+wZqjCklUndMM2/OWIqQCExZDFMcLBpTEns0E8WKgaRBwaKBGrHK3NqasI8HVoJ8gtB7xhQ1WoooVR/UUSTEhQDgMwuECJ0GYIsW1VmG6qKBmWwIh4ZwoATIDXkLDXi9Ihme0c5TnE8sQzbwUDxtyrdatSMZwjPID8F0HiZOeYtxybkdBXXviIchjc8SNeOQjE3lFuUkqvJqEKuFhEKWAM6HRPKdM4tGttClR3El20y3tOBbPPLurPlYQJVrk4yRkw7Nc5OFuEHPLjiI5Cwo1nH2jTp7lBQ7HiMwSIzLd5/WdhGpVK0docUZwsBV8W0A6j9oWvKU6YMxlEgGFGneqGZPQYjywmwN4v7ON3JODEELxErTObn4nnrFg1XIU74LK3ZUxLEMJyGa058AcVQ9RA+Ii0doXl3p0MsAhwm4FY7xyVQYXlkJ8bEbP2E7jtXPZpqa1XvEfCpj6QOtj77tend6VEXeCcLxVfOoBjacKQIkz0jWbBrvgKfYR/0arHP8nczxLZnx3hn5W5ah9s1iScdfX/FYfQCB4W9adR7DXI+s19rORu7q8I3FjoxzPgBZRWv4mMRZj7tMEE+Zlz8hY+6+zzVDLl6k8txP2pxN8/K196rXS6AirWRSNadIAt5x+LR42YUVUqNY91Vojme98gS3kzCx929m5GJ5YcTUOFB+oP3zaFz21ebzls25HCf7+rkvjiOR8i3hYqt7Euy9rta/wC5lKIwSmDyxtA6bqqbCwgV925crvC4+2bRadEDDPKZj5GelrLt/wATvIi70EudI+/VyYjmFIxfNR420uxrlRoj8wuUc61WaQMc6lQGs/EghSvWy7aftBRxFKl5qXmpn+bXBSBro1RWLSND9oo13bBswu/ofdabg368VL1XOYpjFJ8KSE1CJPExZ8KpoUtynQuVAe9WKj/9SMFz6uD0svom+MpWhTobOpHM4QK1Y56nSmpI4nEc7Jar3ClUljUv15HEn8oYGdB/dpB4DMWxgyptWnXP2NKvtAz36sUrqM+AICNBGRwMetp39K7Livt8WhS/wrv9kvRTWbfbLKBFhL5tS9VFkmnc6fMkPUjxMKv4iyRalHHip06l6q/4lQkr82y+Q87YwzuW0aNORs+6lzxqkYFPOajS7HpYTaV5c5Xu8xP9zQlZ6EiXM9crU16lWplUqQP8Oj+Bfh4Ei0VorSHuUufvP8zp5jztgjra+1qL4Wu9JqFLCqrTaARgAXRSQMgONs5RvsDD+iSB4Tu/SLB7V2qhVezxGCcTnOSdBi8BoNM7Jad/zbPU/uA/dZXKgqJp2v2Wtga9+smqX7KwNa/WDkFRG9e/WBqXucrK2qk2vu1HiflYK5PAXUeTYbJvkUUk8/xP8LLLxT7RjnAk/U2ES84VA5ev32Oug3AeJn8Y9ePWDaK3OiUnSsM2JCVqY4E4TPHHu/6h61cbR9mknFjFM8UAxE+QML5nytnXOnr1r9eM72g2HtEVD2dZoyMVInyYDM694SfHUvKK4FTZqnSUNRXOhBG6DiyAneMySWgA8cpLY6aKF5LZqY1iJGf754zM5ycQmz6uBiDEVMiNVYslNoM8CZz1Eixj4oIVGEAysEsRJOfHMnpx6z7zTVX2T+n3R5LVrHJy81FpAgklsoHGToRzOuXQ9TZbtJz2bFgjOzrCa5FagJIMzERyEwADp2rQBLM6PlMYgGOZM7rEQThwjp5xbVoBaZingZnBbTkwAjWcjwGnWBLdG0K1SEJpvOHMDSAN3QwLUrT1YaiPlJ/iLNajACWOY9aWqrOGIMAAjMkwYORynO3bHVrp5/aJRd8LBTdKOeJjKriaAYOQGUjSSfxt0X4qq4wTiBkiAe+/MQdOPHiLW00IpVBIkkceUTr52GvVKEpnowPEDMxmDHG01slNu83X7WNTp3wFdoWUNSYMBMwoVlz4iJHHS01OJqTO0PI1mTBEcN2QRnlz62AX7IqyEgkAz+jOsczIOuWUWNuVXtCQwCVDIDHJGbMAg88z8xrZvxXFVL1z9zU076BW1NmpRaassx0C6HNgDOg7pHHu5rYq7otVciaSqDjpIJdgYkB+RzJB0HumBPtnXjI3auDGiuTDp93jpEDjEHgAG99al9nSZKcaMZxEEyCXj6CBznhLLpctdeleemCjlauLwPqW1lu4CVsNOmudOiolxM6jWDOePWZGeYYH2hAouWVsCAZlwHDnJULDuxlvAHIGZtir5s94NRFlz31Q48JzllgkwT+zPhEb1tHsilEGezBLQZLOe94gCF5QAbQ1NOEsjaUdvqNU2o9YNjK1FmFoNuKIyGJSftN4EZlpnugzai7m7qpZrqQzVJwAuNxO0WQoAELGeUb2dgadQmkS0IW3zhMsxMkLDSqSWIMdIjS11PZ47NqdHeLEYiBG7BDszYjnE5+OWeXPuhFY/ktvt1ZYm1KyUZpKlGmd5VWO0cuSUzjLdKrpoddLS2fcYRaNCnMmKh45al2iM4w4RJAbjqSaOyAxGMhgfdUSFIEDjicDiB42sp7Sq06hUAU4JByyETEjFA1Bka2Ct8GlK+WT20kAF2x1Vn7JTwMcYmctBE6Drn1SpVAn7NfdWIE5ZhNZg6vnxg22my9l0xhcwcWa4jw1O9OJwOkZa2hehQSqQILtJCATnrplE9d3PW09TTTl8ue4dHVcY00ZqhcCmdOk7vAzC5xpm8BVGuQ/ZsnvRrVKhVj2aj+7iHJEQGB1k8GIB4A22N520ZAIhdMK96DkYIjyiNJkmyfb9EhC1EFsIzwEDEhIVcVTRIMyBqJBO7YS0HFWykNfdLaIkpCnM5GDK5F4OuNiAEHjH3TrYU7VL4lpAMoVgYypCA3ebJqhGsCANQLRo3N67BG3yvupIpJHFiTJAiMRI/Ws3u9zo0Ce1YVagRoprkijCZB6R90Z8RaNP2Oi17iS4bIqVzI38OXaPC0k4wFAjyAJ4wLMGrXe7yVi8VRrUeOzU9BnJ+Z5QbAbV2+9XdEYRkEXdpgcBlGLwELysXsb2Pq14eu3ZpzYQY4wugHPLLUjjZPYb/0Kb3tGteXyxOxOUiY+6n7zJ8LbC5ew9KnQpV9pVBd0UNiBzqVSWJA5k4YECTykWjU9pbrcFKXJFepxrvmoPQzLHouQ5kZWWVbjeL9Tp3m81hSpAMGr1lwzLEhaaiMciIw5cAZBFkY649B3/SrZC7q7NqMBkGIWWAyBO/xt22fOzdmjLsr80e9NMYviguCJ1gi3rJTDg+gJ7J7TvYm+XlbtTOZpUt5gORIIUebPYzY2wdm3c/m1Br7WX3wBVCsDB+1aKFMg8AQ3S1Nfb13qsRRp3natQSJaEuikGYghaOWUHCxy1Nrr1Rv1ZZvN6S50AM6V03SByN4fNf1QBZVkwy25tk0R+d3qjc1jKnS+2vDCcoLLAy4Cm0T3uNkt22jUdsVxuJDGfzu/s2PM+6hJqFeIAKjLSy267SuFByLlQa81uNRQXMnOWvFSTB5rItDaN/vVRcV4rpdKZ92kZc9O1PHqnyswArbF1Qb21b81WZIog9lSPGBRpnFU8TNqaG22w4LhdFp0+D1AKaeIprm/zBsku14pAzdbu1Vz/fVZz64mGInwAtyt2lU/a1mb/l0cl8C05+BM2xi3aVZSYvl5eu3+BSyQdMC6+LQbQF7qBYpU6d2p8C0Fj4LpPQybdFJKQjcpDkN5/MkZeYHjYEbWDNF3ptUf9I7x+Zy+rWwS9bkGOJsVQj36phR4KdB0OG0L3f6SZO+L4FyX5DM/9XjYyl7M3qqMd5qijTGZziB945L5RblG+XC75Xakb1U/T0Sf8xtf1ZtjAl1p3u8ZUaXZp+kcsvx+sdLW1djXW7kG+V+0qa9ku837C/ibX7RvN6dZvNZbpROiJKM3QR9q58AAbIn2rdqMihS7RuL1sgTz7IGW/XYHpbJW6Rgf2xv3bU6aUaXZUlYkKYxuYgMYyAEkRPvfLJGm44H5Wd3+/vWfHUaToMlAUSCFAEADM2HHrTrbrXwSkrbdifi0KwCelpNSwwdbE1brEkHwFq1aRbk1NB6byVU1Lg8ANbWFjwtxKLKcwYOlrlt0QqSJTwydyu+rNmc4H6rGfpZrd+4vn+J6dfr1hgbv3T5/9rWMu/cXz/H+f16wzKKiqQjbbySqHT1y/j9eM7xGz3C1lQkAtABOhxRGfn61ItQ6etf9/rxne1+xrvd693MUwaqAFpzaVEgg8AY4fWyPMjXSJfk4UQZKypmIALKDHyPznna6rIGWXrL629WvIZEZtRgIjMNu6RO7pqOXWy2+XolTGXLp3f429+On8lLjH0PGmnLUv/P07lvaQRMZfESctNQIzi3al7ZkaMt4eJyayyguRkjPpGk9etiFqbh5hgY4mAYsJ1FWaOnbo8XjM6nvdP5m1THVSZ4g8+f0z8rVYmOYEKcm5jr+/wArWii2UQWBy6g/7/WyQ1V388/Yq49GEl5RfiME+IZf52qZyKawSCB/qqA/WLEPciaYEjvwupJOYgQDPDTjaV4uDGQuFtxpwkGDjJORgkYspFhCS/cyjyCm8bqA7uR3lA/SPToNPraN5onEOJIWDzhROf1NqKwICgiCCQQdRmD++x1BGZmCCd4BuUADjz+ukcbWtRz0z/0FXj2JUb6STTqHeAIV+JkQJOsxHyzz1vp0S4wsDjHdYDT4tIzPDpItbU2ZTxFn3iTOH3QevP8AD8LGXev7jRM7p58AvkAPHpx43rqK+RY88/oSUlFuv088+oqulCpQxPLKw0w8f48LWYVqjs1p/aMRjZdTJ3yxPMc+fSze500qv2VckMYKHQEgiAW5H1nYY12psVCqMJKtTgAciGGpETxMzllaM1PVlb89i8HFxXK86kamxgpHbsIkdwiFPu4zM8NB14i1na1FOGmuEoRkIgd/hmCCIzMyDrZ9sGmriCvaUWkScihGtNiRvqODDPThpdtDZ9K7gF4ZQyhQZbDrhQgaxnDN+4WEZq6rIrhJYfHoIaGxy+F1IgtxaFRspGLVxIyjwOdtGt4pAolcq9Q9xzEyJOYIgwAQCSesTZRtS/khGpiKVRY7TJnRsssOcAENl8LQARbOvcWDfaMcYPAyzcRB7xzzyHERau16iuTrzz+TbVAe7f2jXSqEdSEYZYQQXGh3gIVhw1IPGCJWGgEJGbkiUgZOuWbToerHKCJAtfW2ikdm43v0EIBR15tmFyIYDNgGKxlZBedrEqyuQIzp0xkgWMqjk5sCTMuc5GQJi09+1Uv6KJN4l59gi9bQTFiYmow7yqT2YbWcQzYxEhYzB3s7U1awaPympkGlaNPLBpCQshWkyYluBbQ2Au95Ekuv2cGchidtZgxiMwQIVRxGkB3e6V60hVKjhBBJkjMvoFgcI5b1ueU2/PPudMdPuG7T9oyB2dMYF/QTvae82eE+bNzMWE2TsereCSwC0obPRAYMNn3iDBknzFmN02Vd7uuKqVc6fACOAETUPSOhC62rvXtI7t2dIEEqwAH9YThaMME9nyyluBJFpP1LL0DkW63EadpW6jeGmeE5Ux1bPowsqq3697Rfs6Sll4qJFJRnm7HN41g8t0cLSu3s8qw19YyRiW70zLsMt52ndHUnwbhaG1PaOU7KkqLSGlOnlS4ziIg1j8l452nJjpLoF0btdLnvsVvdce+/9mpnkoGdZhyGX3Ysq2/7QVrx2ZYmQGAYgAwScljJBwyE5anOyt8Tb7tlpiOg+EAf9qi1Ne8kBcAgQYYxiIkzH6ImevW0pS6Ioo9zxuLH3fmP529YBteHzFvWSn2KH3Spt691QFutBLtT4PW7wHw0lyXzkWz18q0Mf5xWq32qNFGaAjkinAvz8rcpXZ7wpavVZlwluzG6kDhA18Ta3ZlMMo7MCmpMQoBbzY/uAPW1SJGpfK5UBRTutI6AAFz4ACPkCbVUtnL3ypqMNaldsh5E6eJW3tqX0UC4RAWXV2OIn5/vmy3Y61L8wx1WReSiTB4TOXkBYBoPvu0qKZO5c/oruqf1QN75N425dVvl5yu9Ls0/SO6I+cxHWOltfT9mLrcqL1uz7V1GKWOZPjnbHf0vvN7Xcf8AJ6UxgoiG86hz/ZC2z9TewbV9mrrdobaF5xMcxTGZPhTUSfGLX0duVG+z2bdAnx1FlvHApy8WYeFhttbOo7OpU6xp9vUqkDeYqATxbVn82Fsjtn2jr1Jps0U/8OmBTpcB3F72vvlrFJt0jD/aZpA4r9emvDj+6pkOFPLhRpn5my28+1TLu3ZForpiXeqnhnVYZeCqPG2XarOs5aaZa9MrdVvWXMdLdENBf/TA2y+teGclmJLHUkksfFiZPmbRn1n162rDesuXhaWL18+luuCjHCJO2WA+s+nW3QfWfXraAb18uluhvXz6WsmLRYfXqbAUSUaYzFjg3rz8LVXhQRPH/a0viNPfG10DpyrAzSstRf3crAV6JU8xzsKrlDkbMVrYlm3nU4srySuNMFTJgTGWZMgj9/rIWKnSBAGg9a6/XrvLUeJjLj8geHz+dre3Y5THMjXj/A/PxllqWBwLy0n169fM3Yt/alVV6ZzBgg6EcVI5ZfSwNIgEGJAIy5xw+lvou3thUBd0q00FMqFyXiG5nnnrbZ5AKWvSPTAXIgqMGcgAHPkVzjyziwd4cYeJPIfqfytX+RzDSRhM5a8JHgRbTbA2GlYSxIXFhgZE6GS0zw0EW9TT+Mf4S3fRnnz0K1KiZq7XZ6kKqtMnIZmMteVtFs72ZMfamJg4VzYgdY4cwCOotpbtdkQFaahFV8GWpMTin0fisHeb6cIIyDVMECZke8W1b5g/Fbi1PiJTOiGglllZ2ZQpg7o5kZFwOeLRB1MjqLUNQptJWmDwJ0HTfO8WjlrwY2sanmAcyVNTPuiOS6YviMnnNkt2vb3hiAxpqCq7ubnEY7/uj4VABsilIpsj2DLz2SBlCPjAgBGl8M5kKe4YOcwc28bQfZnaBKVJwFC4nVu+ZLHFAycZwoB4nqbV7RvAulM9kgkECevP585PW1ew1aulWq7kdmAcK5GSeDcNOtqw+LlF0iU/hotWHrs5amVQfZ0wBnqgnUvEsxM7unACBlRWXDJUyg4gQQc4DDgT5g2Ou7tXxUKjGaYZlcamJEMvHJQJ1EDzFv1TsXaikQph2Ik1NDBHBPh8zJiGV6jy8nFNSXt+4qF53iZyA0+gnzi0LwcQUCRpEZwzQYP8elo7WpCnhwZCoMUHPDBIieImfpymw9G8lULHOSF6wdc/Lyt2xji17CLTUXtfQMWvjBWRjXUzkeRB5eHHysxve0qLoj1qZaugAI1V1yAdhOcHLw4ERGYquVcx7pI8RmNOtjr7UHaBozkL5aR4RlYbNrSQ0Plb7P8AYPXa9VzhFXs5AwYWKhSCcK8N0gxGQ0MQLOqW0TUpGmTBXJkOkAxIGgExl7pgD3bYa9LvPyEQOhAgeQys/u6k4KgMM1QI2WvXzD5jiROU2nqwWJRLq2trC6F47MVadQzQbulSMQdgMIWDrz+6OGRRvteYwghTuLhP2lVetTInwAgAZyLUbdvvaMFggYHZYPdCGCNM2bi30slUB2kjvAZcAsTh6jx+mlo/ifiPA0YUqLjeyZpgDDniIyljrvD3eEAmQAJFrPyZYxuSSTvcgDlI8J9ZkxqgKxUCIJ/Gzn2euAqggsQBy10nI6AzPA8LM9JRSlIKfSIHs+h2jLjDcRCjXDzzEAD92Ys72xc3pKq02pqpB3W3SukyizikHWYPHFra+tefydmpUVVcJzYgMWbLe3gYPzPWIAKv1fsD3Ud904zTQZmCIAXL5k9RYOLdJ/QnPXUbcTKt7LXmpv1KqIhjeLNjI4QCoCjkB5YtLSF7pXOadNCj4WDFh9u0gwc8qY4y2uoVbavZ1Y1nhwpKqzThg5DEYwkQTz/GyXb2GsoXAqBVZlgSw707xzMhfmZtyairg6dHVlP83BjLxealYxwJnCJOI64mJM1D8TZcrCvVRNIdvHcHiR3vAQOvC1Va+lhAGFD7o4/ebVvw6WGn15HpbmSc2d1UTqOzGWJPLoJ0A0A6WabVpgXW5EAAtTrFiBBYiq4EkHOAAM+VlJfPz6cx0s32y35pcP8AKrf+ap0tXbGPBssSuTJ/n/G3rVu+Zy/D+FuWk5KxlFn/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462" name="Picture 6" descr="http://www.ukretailrecruitment.com/wp-content/uploads/2010/09/engineer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5669" y="3908043"/>
            <a:ext cx="3705225" cy="27527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375918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fontScale="90000"/>
          </a:bodyPr>
          <a:lstStyle/>
          <a:p>
            <a:r>
              <a:rPr lang="en-US" dirty="0" smtClean="0"/>
              <a:t/>
            </a:r>
            <a:br>
              <a:rPr lang="en-US" dirty="0" smtClean="0"/>
            </a:br>
            <a:endParaRPr lang="en-US" sz="2700" dirty="0"/>
          </a:p>
        </p:txBody>
      </p:sp>
      <p:sp>
        <p:nvSpPr>
          <p:cNvPr id="3" name="Content Placeholder 2"/>
          <p:cNvSpPr>
            <a:spLocks noGrp="1"/>
          </p:cNvSpPr>
          <p:nvPr>
            <p:ph idx="1"/>
          </p:nvPr>
        </p:nvSpPr>
        <p:spPr>
          <a:xfrm>
            <a:off x="838200" y="1459345"/>
            <a:ext cx="10515600" cy="4717618"/>
          </a:xfrm>
        </p:spPr>
        <p:txBody>
          <a:bodyPr/>
          <a:lstStyle/>
          <a:p>
            <a:r>
              <a:rPr lang="en-US" dirty="0" smtClean="0"/>
              <a:t>Objective</a:t>
            </a:r>
          </a:p>
          <a:p>
            <a:pPr lvl="1">
              <a:buFont typeface="Wingdings" charset="2"/>
              <a:buChar char="§"/>
            </a:pPr>
            <a:r>
              <a:rPr lang="en-US" dirty="0"/>
              <a:t>Use knowledge and experience from last week's soldering activity to build </a:t>
            </a:r>
            <a:r>
              <a:rPr lang="en-US" dirty="0" smtClean="0"/>
              <a:t>kit</a:t>
            </a:r>
            <a:r>
              <a:rPr lang="en-US" dirty="0"/>
              <a:t>.  Then, compare soldering quality of this week's kit to last week's soldering</a:t>
            </a:r>
            <a:r>
              <a:rPr lang="en-US" dirty="0" smtClean="0"/>
              <a:t>.</a:t>
            </a:r>
          </a:p>
          <a:p>
            <a:pPr lvl="1">
              <a:buFont typeface="Wingdings" charset="2"/>
              <a:buChar char="§"/>
            </a:pPr>
            <a:r>
              <a:rPr lang="en-US" dirty="0"/>
              <a:t>Work in teams and open up the old E&amp;L Instruments CMOS/TTL CD-1 boards (from 1980s) to identify all the different components.</a:t>
            </a:r>
            <a:endParaRPr lang="en-US" dirty="0" smtClean="0"/>
          </a:p>
          <a:p>
            <a:r>
              <a:rPr lang="en-US" dirty="0" smtClean="0"/>
              <a:t>Equipment and Material</a:t>
            </a:r>
          </a:p>
          <a:p>
            <a:pPr marL="914400" lvl="2" indent="0">
              <a:buNone/>
            </a:pPr>
            <a:r>
              <a:rPr lang="en-US" dirty="0" smtClean="0"/>
              <a:t>Soldering Iron, Solder, Safety Goggles</a:t>
            </a:r>
          </a:p>
          <a:p>
            <a:r>
              <a:rPr lang="en-US" dirty="0" smtClean="0"/>
              <a:t>Research and Information</a:t>
            </a:r>
          </a:p>
          <a:p>
            <a:pPr marL="457200" lvl="1" indent="0">
              <a:buNone/>
            </a:pPr>
            <a:r>
              <a:rPr lang="en-US" sz="2000" dirty="0" smtClean="0"/>
              <a:t>Soldering tutorials at </a:t>
            </a:r>
            <a:r>
              <a:rPr lang="en-US" sz="2000" dirty="0" smtClean="0">
                <a:hlinkClick r:id="rId2"/>
              </a:rPr>
              <a:t>www.ivytechengineering.com</a:t>
            </a:r>
            <a:endParaRPr lang="en-US" sz="2000" dirty="0" smtClean="0"/>
          </a:p>
          <a:p>
            <a:pPr marL="457200" lvl="1" indent="0">
              <a:buNone/>
            </a:pPr>
            <a:r>
              <a:rPr lang="en-US" sz="2000" dirty="0" smtClean="0"/>
              <a:t>Used previous knowledge on soldering the kit.</a:t>
            </a: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45</a:t>
            </a:fld>
            <a:endParaRPr lang="en-US"/>
          </a:p>
        </p:txBody>
      </p:sp>
    </p:spTree>
    <p:extLst>
      <p:ext uri="{BB962C8B-B14F-4D97-AF65-F5344CB8AC3E}">
        <p14:creationId xmlns:p14="http://schemas.microsoft.com/office/powerpoint/2010/main" val="19863731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470" y="115998"/>
            <a:ext cx="10515600" cy="918730"/>
          </a:xfrm>
        </p:spPr>
        <p:txBody>
          <a:bodyPr>
            <a:normAutofit/>
          </a:bodyPr>
          <a:lstStyle/>
          <a:p>
            <a:r>
              <a:rPr lang="en-US" dirty="0" smtClean="0"/>
              <a:t>Components found in CMOS/TTL CD-1</a:t>
            </a:r>
            <a:endParaRPr lang="en-US" dirty="0"/>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46</a:t>
            </a:fld>
            <a:endParaRPr lang="en-US"/>
          </a:p>
        </p:txBody>
      </p:sp>
      <p:pic>
        <p:nvPicPr>
          <p:cNvPr id="8" name="Picture 7" descr="unnam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2560" y="1171253"/>
            <a:ext cx="3723877" cy="568674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497625916"/>
              </p:ext>
            </p:extLst>
          </p:nvPr>
        </p:nvGraphicFramePr>
        <p:xfrm>
          <a:off x="19473" y="879882"/>
          <a:ext cx="8234067" cy="5692766"/>
        </p:xfrm>
        <a:graphic>
          <a:graphicData uri="http://schemas.openxmlformats.org/drawingml/2006/table">
            <a:tbl>
              <a:tblPr/>
              <a:tblGrid>
                <a:gridCol w="535549"/>
                <a:gridCol w="1428131"/>
                <a:gridCol w="535549"/>
                <a:gridCol w="42136"/>
                <a:gridCol w="1140535"/>
                <a:gridCol w="1305401"/>
                <a:gridCol w="535549"/>
                <a:gridCol w="535549"/>
                <a:gridCol w="569021"/>
                <a:gridCol w="535549"/>
                <a:gridCol w="535549"/>
                <a:gridCol w="535549"/>
              </a:tblGrid>
              <a:tr h="366764">
                <a:tc>
                  <a:txBody>
                    <a:bodyPr/>
                    <a:lstStyle/>
                    <a:p>
                      <a:pPr algn="l" fontAlgn="b"/>
                      <a:endParaRPr lang="en-US" sz="1000" b="0" i="0" u="none" strike="noStrike" dirty="0">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2/25/2015</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gridSpan="2">
                  <a:txBody>
                    <a:bodyPr/>
                    <a:lstStyle/>
                    <a:p>
                      <a:pPr algn="l" fontAlgn="b"/>
                      <a:r>
                        <a:rPr lang="en-US" sz="1000" b="0" i="0" u="none" strike="noStrike">
                          <a:solidFill>
                            <a:srgbClr val="000000"/>
                          </a:solidFill>
                          <a:effectLst/>
                          <a:latin typeface="Calibri" panose="020F0502020204030204" pitchFamily="34" charset="0"/>
                        </a:rPr>
                        <a:t>Victor Bultemeier</a:t>
                      </a:r>
                    </a:p>
                  </a:txBody>
                  <a:tcPr marL="8368" marR="8368" marT="8368" marB="0" anchor="b">
                    <a:lnL>
                      <a:noFill/>
                    </a:lnL>
                    <a:lnR>
                      <a:noFill/>
                    </a:lnR>
                    <a:lnT>
                      <a:noFill/>
                    </a:lnT>
                    <a:lnB>
                      <a:noFill/>
                    </a:lnB>
                  </a:tcPr>
                </a:tc>
                <a:tc hMerge="1">
                  <a:txBody>
                    <a:bodyPr/>
                    <a:lstStyle/>
                    <a:p>
                      <a:endParaRPr lang="en-US"/>
                    </a:p>
                  </a:txBody>
                  <a:tcPr/>
                </a:tc>
              </a:tr>
              <a:tr h="196001">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Electical Component</a:t>
                      </a: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Quantity</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Mechanical Component</a:t>
                      </a: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Quantity</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gridSpan="2">
                  <a:txBody>
                    <a:bodyPr/>
                    <a:lstStyle/>
                    <a:p>
                      <a:pPr algn="l" fontAlgn="b"/>
                      <a:r>
                        <a:rPr lang="en-US" sz="1000" b="0" i="0" u="none" strike="noStrike">
                          <a:solidFill>
                            <a:srgbClr val="000000"/>
                          </a:solidFill>
                          <a:effectLst/>
                          <a:latin typeface="Calibri" panose="020F0502020204030204" pitchFamily="34" charset="0"/>
                        </a:rPr>
                        <a:t>Eh Doh Lwe</a:t>
                      </a:r>
                    </a:p>
                  </a:txBody>
                  <a:tcPr marL="8368" marR="8368" marT="8368" marB="0" anchor="b">
                    <a:lnL>
                      <a:noFill/>
                    </a:lnL>
                    <a:lnR>
                      <a:noFill/>
                    </a:lnR>
                    <a:lnT>
                      <a:noFill/>
                    </a:lnT>
                    <a:lnB>
                      <a:noFill/>
                    </a:lnB>
                  </a:tcPr>
                </a:tc>
                <a:tc hMerge="1">
                  <a:txBody>
                    <a:bodyPr/>
                    <a:lstStyle/>
                    <a:p>
                      <a:endParaRPr lang="en-US"/>
                    </a:p>
                  </a:txBody>
                  <a:tcPr/>
                </a:tc>
              </a:tr>
              <a:tr h="196001">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100K Variable Resistor</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LED</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4</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r>
              <a:tr h="196001">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IC</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4</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Binding Jacks</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2</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gridSpan="2">
                  <a:txBody>
                    <a:bodyPr/>
                    <a:lstStyle/>
                    <a:p>
                      <a:pPr algn="l" fontAlgn="b"/>
                      <a:r>
                        <a:rPr lang="en-US" sz="1000" b="0" i="0" u="none" strike="noStrike">
                          <a:solidFill>
                            <a:srgbClr val="000000"/>
                          </a:solidFill>
                          <a:effectLst/>
                          <a:latin typeface="Calibri" panose="020F0502020204030204" pitchFamily="34" charset="0"/>
                        </a:rPr>
                        <a:t>Serial Number</a:t>
                      </a:r>
                    </a:p>
                  </a:txBody>
                  <a:tcPr marL="8368" marR="8368" marT="8368" marB="0" anchor="b">
                    <a:lnL>
                      <a:noFill/>
                    </a:lnL>
                    <a:lnR>
                      <a:noFill/>
                    </a:lnR>
                    <a:lnT>
                      <a:noFill/>
                    </a:lnT>
                    <a:lnB>
                      <a:noFill/>
                    </a:lnB>
                  </a:tcPr>
                </a:tc>
                <a:tc hMerge="1">
                  <a:txBody>
                    <a:bodyPr/>
                    <a:lstStyle/>
                    <a:p>
                      <a:endParaRPr lang="en-US"/>
                    </a:p>
                  </a:txBody>
                  <a:tcPr/>
                </a:tc>
              </a:tr>
              <a:tr h="196001">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Transistors</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3</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Pulser Button</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2</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38346</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r>
              <a:tr h="196001">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Transformer</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Clock Knob</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r>
              <a:tr h="196001">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Diode 200V (1N4003)</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4</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Logic switch</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4</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r>
              <a:tr h="196001">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1K Resistor</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9</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Power Input</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r>
              <a:tr h="196001">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Transistor w/ sync</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Power Switch</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r>
              <a:tr h="196001">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470K Resistor</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4</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Voltage Adjustment </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r>
              <a:tr h="196001">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150 Resistor</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4</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TTL Switch</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r>
              <a:tr h="196001">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15 Resistor</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BNC Connectors</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2</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r>
              <a:tr h="280452">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4.7K Resistor </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r>
              <a:tr h="366764">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2200 Micro Farad Cap (16V)</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3</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r>
              <a:tr h="366764">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2200 Micro Farad Cap (35V)</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r>
              <a:tr h="196001">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.1 Micro Farad Cap</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2</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r>
              <a:tr h="196001">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330 Micro Farad Cap (10V)</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r>
              <a:tr h="196001">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470 Resistor</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r>
              <a:tr h="196001">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.01 Cap</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2</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r>
              <a:tr h="196001">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.003 Cap</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r>
              <a:tr h="196001">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150 D Capacitor</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r>
              <a:tr h="196001">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10 Micro farad Cap</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r>
              <a:tr h="196001">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85Celsius Capacitor</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r>
              <a:tr h="196001">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2 Ohm Resistor</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r>
              <a:tr h="196001">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350 C Capacitor</a:t>
                      </a:r>
                    </a:p>
                  </a:txBody>
                  <a:tcPr marL="8368" marR="8368" marT="836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r>
              <a:tr h="196001">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8368" marR="8368" marT="8368" marB="0" anchor="b">
                    <a:lnL>
                      <a:noFill/>
                    </a:lnL>
                    <a:lnR>
                      <a:noFill/>
                    </a:lnR>
                    <a:lnT>
                      <a:noFill/>
                    </a:lnT>
                    <a:lnB>
                      <a:noFill/>
                    </a:lnB>
                  </a:tcPr>
                </a:tc>
              </a:tr>
            </a:tbl>
          </a:graphicData>
        </a:graphic>
      </p:graphicFrame>
    </p:spTree>
    <p:extLst>
      <p:ext uri="{BB962C8B-B14F-4D97-AF65-F5344CB8AC3E}">
        <p14:creationId xmlns:p14="http://schemas.microsoft.com/office/powerpoint/2010/main" val="1304881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Schematic and picture for Flashing Light</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47</a:t>
            </a:fld>
            <a:endParaRPr lang="en-US"/>
          </a:p>
        </p:txBody>
      </p:sp>
      <p:pic>
        <p:nvPicPr>
          <p:cNvPr id="6" name="Picture 5" descr="unnamed.jpg"/>
          <p:cNvPicPr>
            <a:picLocks noChangeAspect="1"/>
          </p:cNvPicPr>
          <p:nvPr/>
        </p:nvPicPr>
        <p:blipFill rotWithShape="1">
          <a:blip r:embed="rId2">
            <a:extLst>
              <a:ext uri="{28A0092B-C50C-407E-A947-70E740481C1C}">
                <a14:useLocalDpi xmlns:a14="http://schemas.microsoft.com/office/drawing/2010/main" val="0"/>
              </a:ext>
            </a:extLst>
          </a:blip>
          <a:srcRect t="27586" b="29708"/>
          <a:stretch/>
        </p:blipFill>
        <p:spPr>
          <a:xfrm>
            <a:off x="327710" y="2108258"/>
            <a:ext cx="4049696" cy="3957604"/>
          </a:xfrm>
          <a:prstGeom prst="rect">
            <a:avLst/>
          </a:prstGeom>
        </p:spPr>
      </p:pic>
      <p:pic>
        <p:nvPicPr>
          <p:cNvPr id="7" name="Picture 6" descr="unnamed.jpg"/>
          <p:cNvPicPr>
            <a:picLocks noChangeAspect="1"/>
          </p:cNvPicPr>
          <p:nvPr/>
        </p:nvPicPr>
        <p:blipFill rotWithShape="1">
          <a:blip r:embed="rId3">
            <a:extLst>
              <a:ext uri="{28A0092B-C50C-407E-A947-70E740481C1C}">
                <a14:useLocalDpi xmlns:a14="http://schemas.microsoft.com/office/drawing/2010/main" val="0"/>
              </a:ext>
            </a:extLst>
          </a:blip>
          <a:srcRect t="22178" b="6480"/>
          <a:stretch/>
        </p:blipFill>
        <p:spPr>
          <a:xfrm>
            <a:off x="8717820" y="2687719"/>
            <a:ext cx="3322184" cy="3291841"/>
          </a:xfrm>
          <a:prstGeom prst="rect">
            <a:avLst/>
          </a:prstGeom>
        </p:spPr>
      </p:pic>
      <p:pic>
        <p:nvPicPr>
          <p:cNvPr id="8" name="Picture 7" descr="unnamed.jpg"/>
          <p:cNvPicPr>
            <a:picLocks noChangeAspect="1"/>
          </p:cNvPicPr>
          <p:nvPr/>
        </p:nvPicPr>
        <p:blipFill rotWithShape="1">
          <a:blip r:embed="rId4">
            <a:extLst>
              <a:ext uri="{28A0092B-C50C-407E-A947-70E740481C1C}">
                <a14:useLocalDpi xmlns:a14="http://schemas.microsoft.com/office/drawing/2010/main" val="0"/>
              </a:ext>
            </a:extLst>
          </a:blip>
          <a:srcRect t="13842" b="21259"/>
          <a:stretch/>
        </p:blipFill>
        <p:spPr>
          <a:xfrm>
            <a:off x="4594140" y="1639756"/>
            <a:ext cx="3857625" cy="4450765"/>
          </a:xfrm>
          <a:prstGeom prst="rect">
            <a:avLst/>
          </a:prstGeom>
        </p:spPr>
      </p:pic>
    </p:spTree>
    <p:extLst>
      <p:ext uri="{BB962C8B-B14F-4D97-AF65-F5344CB8AC3E}">
        <p14:creationId xmlns:p14="http://schemas.microsoft.com/office/powerpoint/2010/main" val="29211349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37638" cy="863311"/>
          </a:xfrm>
        </p:spPr>
        <p:txBody>
          <a:bodyPr>
            <a:normAutofit/>
          </a:bodyPr>
          <a:lstStyle/>
          <a:p>
            <a:r>
              <a:rPr lang="en-US" dirty="0" smtClean="0"/>
              <a:t>Comparing Last week &amp; this week Soldering</a:t>
            </a:r>
            <a:endParaRPr lang="en-US" dirty="0"/>
          </a:p>
        </p:txBody>
      </p:sp>
      <p:sp>
        <p:nvSpPr>
          <p:cNvPr id="4" name="Footer Placeholder 3"/>
          <p:cNvSpPr>
            <a:spLocks noGrp="1"/>
          </p:cNvSpPr>
          <p:nvPr>
            <p:ph type="ftr" sz="quarter" idx="11"/>
          </p:nvPr>
        </p:nvSpPr>
        <p:spPr>
          <a:xfrm>
            <a:off x="838200" y="6356349"/>
            <a:ext cx="1832811"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48</a:t>
            </a:fld>
            <a:endParaRPr lang="en-US"/>
          </a:p>
        </p:txBody>
      </p:sp>
      <p:pic>
        <p:nvPicPr>
          <p:cNvPr id="9" name="Picture 8" descr="unnamed.jpg"/>
          <p:cNvPicPr>
            <a:picLocks noChangeAspect="1"/>
          </p:cNvPicPr>
          <p:nvPr/>
        </p:nvPicPr>
        <p:blipFill rotWithShape="1">
          <a:blip r:embed="rId2">
            <a:extLst>
              <a:ext uri="{28A0092B-C50C-407E-A947-70E740481C1C}">
                <a14:useLocalDpi xmlns:a14="http://schemas.microsoft.com/office/drawing/2010/main" val="0"/>
              </a:ext>
            </a:extLst>
          </a:blip>
          <a:srcRect l="26888" t="26247" r="33518" b="19820"/>
          <a:stretch/>
        </p:blipFill>
        <p:spPr>
          <a:xfrm>
            <a:off x="8631503" y="2317850"/>
            <a:ext cx="2651106" cy="3698697"/>
          </a:xfrm>
          <a:prstGeom prst="rect">
            <a:avLst/>
          </a:prstGeom>
        </p:spPr>
      </p:pic>
      <p:pic>
        <p:nvPicPr>
          <p:cNvPr id="10" name="Picture 9" descr="unnamed.jpg"/>
          <p:cNvPicPr>
            <a:picLocks noChangeAspect="1"/>
          </p:cNvPicPr>
          <p:nvPr/>
        </p:nvPicPr>
        <p:blipFill rotWithShape="1">
          <a:blip r:embed="rId3">
            <a:extLst>
              <a:ext uri="{28A0092B-C50C-407E-A947-70E740481C1C}">
                <a14:useLocalDpi xmlns:a14="http://schemas.microsoft.com/office/drawing/2010/main" val="0"/>
              </a:ext>
            </a:extLst>
          </a:blip>
          <a:srcRect t="38472" b="18742"/>
          <a:stretch/>
        </p:blipFill>
        <p:spPr>
          <a:xfrm>
            <a:off x="475680" y="2502784"/>
            <a:ext cx="3334514" cy="2934299"/>
          </a:xfrm>
          <a:prstGeom prst="rect">
            <a:avLst/>
          </a:prstGeom>
        </p:spPr>
      </p:pic>
      <p:sp>
        <p:nvSpPr>
          <p:cNvPr id="11" name="TextBox 10"/>
          <p:cNvSpPr txBox="1"/>
          <p:nvPr/>
        </p:nvSpPr>
        <p:spPr>
          <a:xfrm>
            <a:off x="4858304" y="2576759"/>
            <a:ext cx="1356379" cy="369332"/>
          </a:xfrm>
          <a:prstGeom prst="rect">
            <a:avLst/>
          </a:prstGeom>
          <a:noFill/>
        </p:spPr>
        <p:txBody>
          <a:bodyPr wrap="square" rtlCol="0">
            <a:spAutoFit/>
          </a:bodyPr>
          <a:lstStyle/>
          <a:p>
            <a:r>
              <a:rPr lang="en-US" dirty="0" smtClean="0"/>
              <a:t>Last Week</a:t>
            </a:r>
            <a:endParaRPr lang="en-US" dirty="0"/>
          </a:p>
        </p:txBody>
      </p:sp>
      <p:cxnSp>
        <p:nvCxnSpPr>
          <p:cNvPr id="13" name="Straight Arrow Connector 12"/>
          <p:cNvCxnSpPr/>
          <p:nvPr/>
        </p:nvCxnSpPr>
        <p:spPr>
          <a:xfrm flipH="1">
            <a:off x="4106130" y="3156221"/>
            <a:ext cx="1270064" cy="542476"/>
          </a:xfrm>
          <a:prstGeom prst="straightConnector1">
            <a:avLst/>
          </a:prstGeom>
          <a:ln w="38100" cmpd="sng">
            <a:solidFill>
              <a:srgbClr val="5B9BD5"/>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773996" y="4319598"/>
            <a:ext cx="1056011" cy="575010"/>
          </a:xfrm>
          <a:prstGeom prst="straightConnector1">
            <a:avLst/>
          </a:prstGeom>
          <a:ln w="38100" cmpd="sng">
            <a:solidFill>
              <a:srgbClr val="5B9BD5"/>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264006" y="3489104"/>
            <a:ext cx="961796" cy="646331"/>
          </a:xfrm>
          <a:prstGeom prst="rect">
            <a:avLst/>
          </a:prstGeom>
          <a:noFill/>
        </p:spPr>
        <p:txBody>
          <a:bodyPr wrap="square" rtlCol="0">
            <a:spAutoFit/>
          </a:bodyPr>
          <a:lstStyle/>
          <a:p>
            <a:r>
              <a:rPr lang="en-US" dirty="0" smtClean="0"/>
              <a:t>This Week</a:t>
            </a:r>
            <a:endParaRPr lang="en-US" dirty="0"/>
          </a:p>
        </p:txBody>
      </p:sp>
    </p:spTree>
    <p:extLst>
      <p:ext uri="{BB962C8B-B14F-4D97-AF65-F5344CB8AC3E}">
        <p14:creationId xmlns:p14="http://schemas.microsoft.com/office/powerpoint/2010/main" val="2823432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This week soldering was much better than last week.</a:t>
            </a:r>
          </a:p>
          <a:p>
            <a:r>
              <a:rPr lang="en-US" dirty="0" smtClean="0"/>
              <a:t>Felt like the next soldering would be improved also.</a:t>
            </a:r>
          </a:p>
          <a:p>
            <a:r>
              <a:rPr lang="en-US" dirty="0" smtClean="0"/>
              <a:t>Just need to be patience and take time on each one.</a:t>
            </a:r>
          </a:p>
          <a:p>
            <a:r>
              <a:rPr lang="en-US" dirty="0" smtClean="0"/>
              <a:t>Hand was shaken and hope there is way to prevent that.</a:t>
            </a:r>
          </a:p>
          <a:p>
            <a:r>
              <a:rPr lang="en-US" dirty="0" smtClean="0"/>
              <a:t>The kit worked and I didn’t burn any components.</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49</a:t>
            </a:fld>
            <a:endParaRPr lang="en-US"/>
          </a:p>
        </p:txBody>
      </p:sp>
    </p:spTree>
    <p:extLst>
      <p:ext uri="{BB962C8B-B14F-4D97-AF65-F5344CB8AC3E}">
        <p14:creationId xmlns:p14="http://schemas.microsoft.com/office/powerpoint/2010/main" val="166309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Resistor color code</a:t>
            </a:r>
            <a:endParaRPr lang="en-US" dirty="0"/>
          </a:p>
        </p:txBody>
      </p:sp>
      <p:pic>
        <p:nvPicPr>
          <p:cNvPr id="1026" name="Picture 2" descr="http://www.hobby-hour.com/electronics/resistorcolorcode.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1874" y="1371600"/>
            <a:ext cx="8138726" cy="534987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a:xfrm>
            <a:off x="8610600" y="6173787"/>
            <a:ext cx="2743200" cy="365125"/>
          </a:xfrm>
        </p:spPr>
        <p:txBody>
          <a:bodyPr/>
          <a:lstStyle/>
          <a:p>
            <a:fld id="{B205E3D1-8C80-40C9-AABD-810F903285A1}" type="slidenum">
              <a:rPr lang="en-US" smtClean="0"/>
              <a:t>5</a:t>
            </a:fld>
            <a:endParaRPr lang="en-US"/>
          </a:p>
        </p:txBody>
      </p:sp>
      <p:sp>
        <p:nvSpPr>
          <p:cNvPr id="7" name="TextBox 6"/>
          <p:cNvSpPr txBox="1"/>
          <p:nvPr/>
        </p:nvSpPr>
        <p:spPr>
          <a:xfrm>
            <a:off x="8610600" y="6260862"/>
            <a:ext cx="3468130" cy="369332"/>
          </a:xfrm>
          <a:prstGeom prst="rect">
            <a:avLst/>
          </a:prstGeom>
          <a:noFill/>
        </p:spPr>
        <p:txBody>
          <a:bodyPr wrap="square" rtlCol="0">
            <a:spAutoFit/>
          </a:bodyPr>
          <a:lstStyle/>
          <a:p>
            <a:r>
              <a:rPr lang="en-US" dirty="0"/>
              <a:t>Got this </a:t>
            </a:r>
            <a:r>
              <a:rPr lang="en-US" dirty="0" smtClean="0"/>
              <a:t>from Google Image</a:t>
            </a:r>
            <a:endParaRPr lang="en-US" dirty="0"/>
          </a:p>
        </p:txBody>
      </p:sp>
    </p:spTree>
    <p:extLst>
      <p:ext uri="{BB962C8B-B14F-4D97-AF65-F5344CB8AC3E}">
        <p14:creationId xmlns:p14="http://schemas.microsoft.com/office/powerpoint/2010/main" val="968623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upload.wikimedia.org/wikipedia/commons/2/21/Signetics_NE555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002" y="1390154"/>
            <a:ext cx="7620000" cy="498190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141308" y="293998"/>
            <a:ext cx="8596668" cy="1826581"/>
          </a:xfrm>
        </p:spPr>
        <p:txBody>
          <a:bodyPr anchor="ctr"/>
          <a:lstStyle/>
          <a:p>
            <a:pPr algn="ctr"/>
            <a:r>
              <a:rPr lang="en-US" dirty="0" smtClean="0"/>
              <a:t>Lab 8 – </a:t>
            </a:r>
            <a:r>
              <a:rPr lang="en-US" dirty="0"/>
              <a:t>555 Timer Chip</a:t>
            </a:r>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50</a:t>
            </a:fld>
            <a:endParaRPr lang="en-US"/>
          </a:p>
        </p:txBody>
      </p:sp>
    </p:spTree>
    <p:extLst>
      <p:ext uri="{BB962C8B-B14F-4D97-AF65-F5344CB8AC3E}">
        <p14:creationId xmlns:p14="http://schemas.microsoft.com/office/powerpoint/2010/main" val="29485629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538" y="0"/>
            <a:ext cx="10515600" cy="918730"/>
          </a:xfrm>
        </p:spPr>
        <p:txBody>
          <a:bodyPr>
            <a:normAutofit/>
          </a:bodyPr>
          <a:lstStyle/>
          <a:p>
            <a:r>
              <a:rPr lang="en-US" dirty="0" smtClean="0"/>
              <a:t>Lab 8 – </a:t>
            </a:r>
            <a:r>
              <a:rPr lang="en-US" dirty="0"/>
              <a:t>555 Timer Chip</a:t>
            </a:r>
            <a:endParaRPr lang="en-US" sz="2700" dirty="0"/>
          </a:p>
        </p:txBody>
      </p:sp>
      <p:sp>
        <p:nvSpPr>
          <p:cNvPr id="3" name="Content Placeholder 2"/>
          <p:cNvSpPr>
            <a:spLocks noGrp="1"/>
          </p:cNvSpPr>
          <p:nvPr>
            <p:ph idx="1"/>
          </p:nvPr>
        </p:nvSpPr>
        <p:spPr>
          <a:xfrm>
            <a:off x="838199" y="752068"/>
            <a:ext cx="11258237" cy="5819283"/>
          </a:xfrm>
        </p:spPr>
        <p:txBody>
          <a:bodyPr>
            <a:normAutofit/>
          </a:bodyPr>
          <a:lstStyle/>
          <a:p>
            <a:r>
              <a:rPr lang="en-US" dirty="0" smtClean="0"/>
              <a:t>Objective</a:t>
            </a:r>
          </a:p>
          <a:p>
            <a:pPr lvl="1"/>
            <a:r>
              <a:rPr lang="en-US" sz="2000" dirty="0"/>
              <a:t>Researched all about the 555 Timer chip and </a:t>
            </a:r>
            <a:r>
              <a:rPr lang="en-US" sz="2000" dirty="0" smtClean="0"/>
              <a:t>breadboard </a:t>
            </a:r>
            <a:r>
              <a:rPr lang="en-US" sz="2000" dirty="0"/>
              <a:t>a typical circuit to flash an LED at 0.5Hz, 1Hz, 2Hz. </a:t>
            </a:r>
            <a:endParaRPr lang="en-US" sz="2000" dirty="0" smtClean="0"/>
          </a:p>
          <a:p>
            <a:r>
              <a:rPr lang="en-US" dirty="0" smtClean="0"/>
              <a:t>Equipment and Material</a:t>
            </a:r>
          </a:p>
          <a:p>
            <a:pPr marL="0" indent="0">
              <a:buNone/>
            </a:pPr>
            <a:r>
              <a:rPr lang="en-US" dirty="0"/>
              <a:t>	</a:t>
            </a:r>
            <a:r>
              <a:rPr lang="en-US" sz="2000" dirty="0" smtClean="0"/>
              <a:t>555 timer chip, breadboard, LED, (3) Resistors, Cap</a:t>
            </a:r>
            <a:endParaRPr lang="en-US" sz="2000" dirty="0"/>
          </a:p>
          <a:p>
            <a:endParaRPr lang="en-US" dirty="0" smtClean="0"/>
          </a:p>
          <a:p>
            <a:endParaRPr lang="en-US" dirty="0"/>
          </a:p>
          <a:p>
            <a:endParaRPr lang="en-US" dirty="0" smtClean="0"/>
          </a:p>
          <a:p>
            <a:endParaRPr lang="en-US" dirty="0" smtClean="0"/>
          </a:p>
          <a:p>
            <a:r>
              <a:rPr lang="en-US" dirty="0" smtClean="0"/>
              <a:t>Research and Information</a:t>
            </a:r>
          </a:p>
          <a:p>
            <a:pPr marL="457200" lvl="1" indent="0">
              <a:buNone/>
            </a:pPr>
            <a:r>
              <a:rPr lang="en-US" sz="2000" dirty="0" smtClean="0"/>
              <a:t>Datasheet at </a:t>
            </a:r>
            <a:r>
              <a:rPr lang="en-US" sz="2000" dirty="0" smtClean="0">
                <a:hlinkClick r:id="rId2"/>
              </a:rPr>
              <a:t>www.ivytechengineering.com</a:t>
            </a:r>
            <a:r>
              <a:rPr lang="en-US" sz="2000" dirty="0" smtClean="0"/>
              <a:t> and source </a:t>
            </a:r>
            <a:r>
              <a:rPr lang="en-US" sz="2000" dirty="0" err="1" smtClean="0"/>
              <a:t>at</a:t>
            </a:r>
            <a:r>
              <a:rPr lang="en-US" sz="2000" dirty="0" err="1" smtClean="0">
                <a:solidFill>
                  <a:srgbClr val="000000"/>
                </a:solidFill>
                <a:ea typeface="Calibri"/>
                <a:cs typeface="Calibri"/>
                <a:hlinkClick r:id="rId3"/>
              </a:rPr>
              <a:t>https</a:t>
            </a:r>
            <a:r>
              <a:rPr lang="en-US" sz="2000" dirty="0">
                <a:solidFill>
                  <a:srgbClr val="000000"/>
                </a:solidFill>
                <a:ea typeface="Calibri"/>
                <a:cs typeface="Calibri"/>
                <a:hlinkClick r:id="rId3"/>
              </a:rPr>
              <a:t>://www.youtube.com/watch?v=</a:t>
            </a:r>
            <a:r>
              <a:rPr lang="en-US" sz="2000" dirty="0" smtClean="0">
                <a:solidFill>
                  <a:srgbClr val="000000"/>
                </a:solidFill>
                <a:ea typeface="Calibri"/>
                <a:cs typeface="Calibri"/>
                <a:hlinkClick r:id="rId3"/>
              </a:rPr>
              <a:t>Vbz_MKT7KnI</a:t>
            </a:r>
            <a:endParaRPr lang="en-US" sz="2000" dirty="0"/>
          </a:p>
          <a:p>
            <a:pPr marL="457200" lvl="1" indent="0">
              <a:buNone/>
            </a:pPr>
            <a:r>
              <a:rPr lang="en-US" sz="2000" dirty="0" smtClean="0"/>
              <a:t>Set up video at </a:t>
            </a:r>
            <a:r>
              <a:rPr lang="en-US" sz="2000" dirty="0">
                <a:solidFill>
                  <a:srgbClr val="000000"/>
                </a:solidFill>
                <a:ea typeface="Calibri"/>
                <a:cs typeface="Calibri"/>
                <a:hlinkClick r:id="rId3"/>
              </a:rPr>
              <a:t>https://www.youtube.com/watch?v=</a:t>
            </a:r>
            <a:r>
              <a:rPr lang="en-US" sz="2000" dirty="0" smtClean="0">
                <a:solidFill>
                  <a:srgbClr val="000000"/>
                </a:solidFill>
                <a:ea typeface="Calibri"/>
                <a:cs typeface="Calibri"/>
                <a:hlinkClick r:id="rId3"/>
              </a:rPr>
              <a:t>Vbz_MKT7KnI</a:t>
            </a:r>
            <a:endParaRPr lang="en-US" sz="2000" dirty="0" smtClean="0">
              <a:solidFill>
                <a:srgbClr val="000000"/>
              </a:solidFill>
              <a:ea typeface="Calibri"/>
              <a:cs typeface="Calibri"/>
            </a:endParaRPr>
          </a:p>
          <a:p>
            <a:pPr marL="457200" lvl="1" indent="0">
              <a:buNone/>
            </a:pPr>
            <a:endParaRPr lang="en-US" sz="2000" dirty="0" smtClean="0"/>
          </a:p>
          <a:p>
            <a:pPr marL="457200" lvl="1" indent="0">
              <a:buNone/>
            </a:pPr>
            <a:endParaRPr lang="en-US" sz="2000" dirty="0"/>
          </a:p>
          <a:p>
            <a:pPr marL="457200" lvl="1" indent="0">
              <a:buNone/>
            </a:pPr>
            <a:endParaRPr lang="en-US" sz="2000" dirty="0"/>
          </a:p>
          <a:p>
            <a:pPr marL="457200" lvl="1" indent="0">
              <a:buNone/>
            </a:pPr>
            <a:endParaRPr lang="en-US" sz="2000" dirty="0" smtClean="0"/>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51</a:t>
            </a:fld>
            <a:endParaRPr lang="en-US"/>
          </a:p>
        </p:txBody>
      </p:sp>
      <p:pic>
        <p:nvPicPr>
          <p:cNvPr id="7" name="Picture 6"/>
          <p:cNvPicPr>
            <a:picLocks noChangeAspect="1"/>
          </p:cNvPicPr>
          <p:nvPr/>
        </p:nvPicPr>
        <p:blipFill>
          <a:blip r:embed="rId4"/>
          <a:stretch>
            <a:fillRect/>
          </a:stretch>
        </p:blipFill>
        <p:spPr>
          <a:xfrm>
            <a:off x="1179783" y="2946628"/>
            <a:ext cx="6515100" cy="1849348"/>
          </a:xfrm>
          <a:prstGeom prst="rect">
            <a:avLst/>
          </a:prstGeom>
        </p:spPr>
      </p:pic>
    </p:spTree>
    <p:extLst>
      <p:ext uri="{BB962C8B-B14F-4D97-AF65-F5344CB8AC3E}">
        <p14:creationId xmlns:p14="http://schemas.microsoft.com/office/powerpoint/2010/main" val="3931081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r>
              <a:rPr lang="en-US" dirty="0" smtClean="0"/>
              <a:t>Procedure</a:t>
            </a:r>
            <a:endParaRPr lang="en-US" dirty="0"/>
          </a:p>
        </p:txBody>
      </p:sp>
      <p:sp>
        <p:nvSpPr>
          <p:cNvPr id="3" name="Content Placeholder 2"/>
          <p:cNvSpPr>
            <a:spLocks noGrp="1"/>
          </p:cNvSpPr>
          <p:nvPr>
            <p:ph idx="1"/>
          </p:nvPr>
        </p:nvSpPr>
        <p:spPr>
          <a:xfrm>
            <a:off x="838200" y="1504137"/>
            <a:ext cx="10515600" cy="4574054"/>
          </a:xfrm>
        </p:spPr>
        <p:txBody>
          <a:bodyPr>
            <a:normAutofit/>
          </a:bodyPr>
          <a:lstStyle/>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52</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219358770"/>
              </p:ext>
            </p:extLst>
          </p:nvPr>
        </p:nvGraphicFramePr>
        <p:xfrm>
          <a:off x="491558" y="1750716"/>
          <a:ext cx="6561614" cy="813714"/>
        </p:xfrm>
        <a:graphic>
          <a:graphicData uri="http://schemas.openxmlformats.org/presentationml/2006/ole">
            <mc:AlternateContent xmlns:mc="http://schemas.openxmlformats.org/markup-compatibility/2006">
              <mc:Choice xmlns:v="urn:schemas-microsoft-com:vml" Requires="v">
                <p:oleObj spid="_x0000_s11447" name="Worksheet" r:id="rId4" imgW="4673600" imgH="368300" progId="Excel.Sheet.8">
                  <p:embed/>
                </p:oleObj>
              </mc:Choice>
              <mc:Fallback>
                <p:oleObj name="Worksheet" r:id="rId4" imgW="4673600" imgH="368300" progId="Excel.Sheet.8">
                  <p:embed/>
                  <p:pic>
                    <p:nvPicPr>
                      <p:cNvPr id="0" name=""/>
                      <p:cNvPicPr/>
                      <p:nvPr/>
                    </p:nvPicPr>
                    <p:blipFill>
                      <a:blip r:embed="rId5"/>
                      <a:stretch>
                        <a:fillRect/>
                      </a:stretch>
                    </p:blipFill>
                    <p:spPr>
                      <a:xfrm>
                        <a:off x="491558" y="1750716"/>
                        <a:ext cx="6561614" cy="813714"/>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346724573"/>
              </p:ext>
            </p:extLst>
          </p:nvPr>
        </p:nvGraphicFramePr>
        <p:xfrm>
          <a:off x="394833" y="2601417"/>
          <a:ext cx="4965700" cy="1319201"/>
        </p:xfrm>
        <a:graphic>
          <a:graphicData uri="http://schemas.openxmlformats.org/presentationml/2006/ole">
            <mc:AlternateContent xmlns:mc="http://schemas.openxmlformats.org/markup-compatibility/2006">
              <mc:Choice xmlns:v="urn:schemas-microsoft-com:vml" Requires="v">
                <p:oleObj spid="_x0000_s11448" name="Worksheet" r:id="rId7" imgW="4965700" imgH="812800" progId="Excel.Sheet.8">
                  <p:embed/>
                </p:oleObj>
              </mc:Choice>
              <mc:Fallback>
                <p:oleObj name="Worksheet" r:id="rId7" imgW="4965700" imgH="812800" progId="Excel.Sheet.8">
                  <p:embed/>
                  <p:pic>
                    <p:nvPicPr>
                      <p:cNvPr id="0" name=""/>
                      <p:cNvPicPr/>
                      <p:nvPr/>
                    </p:nvPicPr>
                    <p:blipFill>
                      <a:blip r:embed="rId8"/>
                      <a:stretch>
                        <a:fillRect/>
                      </a:stretch>
                    </p:blipFill>
                    <p:spPr>
                      <a:xfrm>
                        <a:off x="394833" y="2601417"/>
                        <a:ext cx="4965700" cy="1319201"/>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05649836"/>
              </p:ext>
            </p:extLst>
          </p:nvPr>
        </p:nvGraphicFramePr>
        <p:xfrm>
          <a:off x="370172" y="3978178"/>
          <a:ext cx="4965700" cy="1212325"/>
        </p:xfrm>
        <a:graphic>
          <a:graphicData uri="http://schemas.openxmlformats.org/presentationml/2006/ole">
            <mc:AlternateContent xmlns:mc="http://schemas.openxmlformats.org/markup-compatibility/2006">
              <mc:Choice xmlns:v="urn:schemas-microsoft-com:vml" Requires="v">
                <p:oleObj spid="_x0000_s11449" name="Worksheet" r:id="rId10" imgW="4965700" imgH="698500" progId="Excel.Sheet.8">
                  <p:embed/>
                </p:oleObj>
              </mc:Choice>
              <mc:Fallback>
                <p:oleObj name="Worksheet" r:id="rId10" imgW="4965700" imgH="698500" progId="Excel.Sheet.8">
                  <p:embed/>
                  <p:pic>
                    <p:nvPicPr>
                      <p:cNvPr id="0" name=""/>
                      <p:cNvPicPr/>
                      <p:nvPr/>
                    </p:nvPicPr>
                    <p:blipFill>
                      <a:blip r:embed="rId11"/>
                      <a:stretch>
                        <a:fillRect/>
                      </a:stretch>
                    </p:blipFill>
                    <p:spPr>
                      <a:xfrm>
                        <a:off x="370172" y="3978178"/>
                        <a:ext cx="4965700" cy="12123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334065201"/>
              </p:ext>
            </p:extLst>
          </p:nvPr>
        </p:nvGraphicFramePr>
        <p:xfrm>
          <a:off x="419494" y="5227491"/>
          <a:ext cx="4965700" cy="1121938"/>
        </p:xfrm>
        <a:graphic>
          <a:graphicData uri="http://schemas.openxmlformats.org/presentationml/2006/ole">
            <mc:AlternateContent xmlns:mc="http://schemas.openxmlformats.org/markup-compatibility/2006">
              <mc:Choice xmlns:v="urn:schemas-microsoft-com:vml" Requires="v">
                <p:oleObj spid="_x0000_s11450" name="Worksheet" r:id="rId13" imgW="4965700" imgH="558800" progId="Excel.Sheet.8">
                  <p:embed/>
                </p:oleObj>
              </mc:Choice>
              <mc:Fallback>
                <p:oleObj name="Worksheet" r:id="rId13" imgW="4965700" imgH="558800" progId="Excel.Sheet.8">
                  <p:embed/>
                  <p:pic>
                    <p:nvPicPr>
                      <p:cNvPr id="0" name=""/>
                      <p:cNvPicPr/>
                      <p:nvPr/>
                    </p:nvPicPr>
                    <p:blipFill>
                      <a:blip r:embed="rId14"/>
                      <a:stretch>
                        <a:fillRect/>
                      </a:stretch>
                    </p:blipFill>
                    <p:spPr>
                      <a:xfrm>
                        <a:off x="419494" y="5227491"/>
                        <a:ext cx="4965700" cy="1121938"/>
                      </a:xfrm>
                      <a:prstGeom prst="rect">
                        <a:avLst/>
                      </a:prstGeom>
                    </p:spPr>
                  </p:pic>
                </p:oleObj>
              </mc:Fallback>
            </mc:AlternateContent>
          </a:graphicData>
        </a:graphic>
      </p:graphicFrame>
      <p:sp>
        <p:nvSpPr>
          <p:cNvPr id="10" name="TextBox 9"/>
          <p:cNvSpPr txBox="1"/>
          <p:nvPr/>
        </p:nvSpPr>
        <p:spPr>
          <a:xfrm>
            <a:off x="8443461" y="727410"/>
            <a:ext cx="3748539" cy="584776"/>
          </a:xfrm>
          <a:prstGeom prst="rect">
            <a:avLst/>
          </a:prstGeom>
          <a:noFill/>
        </p:spPr>
        <p:txBody>
          <a:bodyPr wrap="square" rtlCol="0">
            <a:spAutoFit/>
          </a:bodyPr>
          <a:lstStyle/>
          <a:p>
            <a:r>
              <a:rPr lang="en-US" sz="3200" dirty="0" smtClean="0"/>
              <a:t>Formula</a:t>
            </a:r>
            <a:endParaRPr lang="en-US" sz="3200" dirty="0"/>
          </a:p>
        </p:txBody>
      </p:sp>
      <p:graphicFrame>
        <p:nvGraphicFramePr>
          <p:cNvPr id="12" name="Object 11"/>
          <p:cNvGraphicFramePr>
            <a:graphicFrameLocks noChangeAspect="1"/>
          </p:cNvGraphicFramePr>
          <p:nvPr>
            <p:extLst>
              <p:ext uri="{D42A27DB-BD31-4B8C-83A1-F6EECF244321}">
                <p14:modId xmlns:p14="http://schemas.microsoft.com/office/powerpoint/2010/main" val="1144535464"/>
              </p:ext>
            </p:extLst>
          </p:nvPr>
        </p:nvGraphicFramePr>
        <p:xfrm>
          <a:off x="5845523" y="4265830"/>
          <a:ext cx="6346477" cy="2164491"/>
        </p:xfrm>
        <a:graphic>
          <a:graphicData uri="http://schemas.openxmlformats.org/presentationml/2006/ole">
            <mc:AlternateContent xmlns:mc="http://schemas.openxmlformats.org/markup-compatibility/2006">
              <mc:Choice xmlns:v="urn:schemas-microsoft-com:vml" Requires="v">
                <p:oleObj spid="_x0000_s11451" name="Worksheet" r:id="rId16" imgW="5778500" imgH="1320800" progId="Excel.Sheet.8">
                  <p:embed/>
                </p:oleObj>
              </mc:Choice>
              <mc:Fallback>
                <p:oleObj name="Worksheet" r:id="rId16" imgW="5778500" imgH="1320800" progId="Excel.Sheet.8">
                  <p:embed/>
                  <p:pic>
                    <p:nvPicPr>
                      <p:cNvPr id="0" name=""/>
                      <p:cNvPicPr/>
                      <p:nvPr/>
                    </p:nvPicPr>
                    <p:blipFill>
                      <a:blip r:embed="rId17"/>
                      <a:stretch>
                        <a:fillRect/>
                      </a:stretch>
                    </p:blipFill>
                    <p:spPr>
                      <a:xfrm>
                        <a:off x="5845523" y="4265830"/>
                        <a:ext cx="6346477" cy="2164491"/>
                      </a:xfrm>
                      <a:prstGeom prst="rect">
                        <a:avLst/>
                      </a:prstGeom>
                    </p:spPr>
                  </p:pic>
                </p:oleObj>
              </mc:Fallback>
            </mc:AlternateContent>
          </a:graphicData>
        </a:graphic>
      </p:graphicFrame>
      <p:pic>
        <p:nvPicPr>
          <p:cNvPr id="13" name="Picture 12" descr="unnamed.jpg"/>
          <p:cNvPicPr>
            <a:picLocks noChangeAspect="1"/>
          </p:cNvPicPr>
          <p:nvPr/>
        </p:nvPicPr>
        <p:blipFill rotWithShape="1">
          <a:blip r:embed="rId18">
            <a:extLst>
              <a:ext uri="{28A0092B-C50C-407E-A947-70E740481C1C}">
                <a14:useLocalDpi xmlns:a14="http://schemas.microsoft.com/office/drawing/2010/main" val="0"/>
              </a:ext>
            </a:extLst>
          </a:blip>
          <a:srcRect t="39730" b="24135"/>
          <a:stretch/>
        </p:blipFill>
        <p:spPr>
          <a:xfrm>
            <a:off x="7048500" y="1491807"/>
            <a:ext cx="5143500" cy="2478127"/>
          </a:xfrm>
          <a:prstGeom prst="rect">
            <a:avLst/>
          </a:prstGeom>
        </p:spPr>
      </p:pic>
    </p:spTree>
    <p:extLst>
      <p:ext uri="{BB962C8B-B14F-4D97-AF65-F5344CB8AC3E}">
        <p14:creationId xmlns:p14="http://schemas.microsoft.com/office/powerpoint/2010/main" val="30281904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641" y="0"/>
            <a:ext cx="10515600" cy="863311"/>
          </a:xfrm>
        </p:spPr>
        <p:txBody>
          <a:bodyPr/>
          <a:lstStyle/>
          <a:p>
            <a:r>
              <a:rPr lang="en-US" dirty="0" smtClean="0"/>
              <a:t>Pictures</a:t>
            </a:r>
            <a:endParaRPr lang="en-US" dirty="0"/>
          </a:p>
        </p:txBody>
      </p:sp>
      <p:sp>
        <p:nvSpPr>
          <p:cNvPr id="4" name="Footer Placeholder 3"/>
          <p:cNvSpPr>
            <a:spLocks noGrp="1"/>
          </p:cNvSpPr>
          <p:nvPr>
            <p:ph type="ftr" sz="quarter" idx="11"/>
          </p:nvPr>
        </p:nvSpPr>
        <p:spPr>
          <a:xfrm>
            <a:off x="838200" y="6356349"/>
            <a:ext cx="1832811"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53</a:t>
            </a:fld>
            <a:endParaRPr lang="en-US"/>
          </a:p>
        </p:txBody>
      </p:sp>
      <p:pic>
        <p:nvPicPr>
          <p:cNvPr id="7" name="Picture 6" descr="unnamed.jpg"/>
          <p:cNvPicPr>
            <a:picLocks noChangeAspect="1"/>
          </p:cNvPicPr>
          <p:nvPr/>
        </p:nvPicPr>
        <p:blipFill rotWithShape="1">
          <a:blip r:embed="rId2">
            <a:extLst>
              <a:ext uri="{28A0092B-C50C-407E-A947-70E740481C1C}">
                <a14:useLocalDpi xmlns:a14="http://schemas.microsoft.com/office/drawing/2010/main" val="0"/>
              </a:ext>
            </a:extLst>
          </a:blip>
          <a:srcRect t="23371" b="7775"/>
          <a:stretch/>
        </p:blipFill>
        <p:spPr>
          <a:xfrm>
            <a:off x="0" y="1590439"/>
            <a:ext cx="3857625" cy="4722003"/>
          </a:xfrm>
          <a:prstGeom prst="rect">
            <a:avLst/>
          </a:prstGeom>
        </p:spPr>
      </p:pic>
      <p:pic>
        <p:nvPicPr>
          <p:cNvPr id="8" name="Picture 7" descr="unnamed.jpg"/>
          <p:cNvPicPr>
            <a:picLocks noChangeAspect="1"/>
          </p:cNvPicPr>
          <p:nvPr/>
        </p:nvPicPr>
        <p:blipFill rotWithShape="1">
          <a:blip r:embed="rId3">
            <a:extLst>
              <a:ext uri="{28A0092B-C50C-407E-A947-70E740481C1C}">
                <a14:useLocalDpi xmlns:a14="http://schemas.microsoft.com/office/drawing/2010/main" val="0"/>
              </a:ext>
            </a:extLst>
          </a:blip>
          <a:srcRect t="14562" b="27371"/>
          <a:stretch/>
        </p:blipFill>
        <p:spPr>
          <a:xfrm>
            <a:off x="3847185" y="0"/>
            <a:ext cx="2767302" cy="3982263"/>
          </a:xfrm>
          <a:prstGeom prst="rect">
            <a:avLst/>
          </a:prstGeom>
        </p:spPr>
      </p:pic>
      <p:pic>
        <p:nvPicPr>
          <p:cNvPr id="9" name="Picture 8" descr="unnamed.jpg"/>
          <p:cNvPicPr>
            <a:picLocks noChangeAspect="1"/>
          </p:cNvPicPr>
          <p:nvPr/>
        </p:nvPicPr>
        <p:blipFill rotWithShape="1">
          <a:blip r:embed="rId4">
            <a:extLst>
              <a:ext uri="{28A0092B-C50C-407E-A947-70E740481C1C}">
                <a14:useLocalDpi xmlns:a14="http://schemas.microsoft.com/office/drawing/2010/main" val="0"/>
              </a:ext>
            </a:extLst>
          </a:blip>
          <a:srcRect t="11146" b="20360"/>
          <a:stretch/>
        </p:blipFill>
        <p:spPr>
          <a:xfrm>
            <a:off x="6621597" y="2071270"/>
            <a:ext cx="2804295" cy="4697346"/>
          </a:xfrm>
          <a:prstGeom prst="rect">
            <a:avLst/>
          </a:prstGeom>
        </p:spPr>
      </p:pic>
      <p:pic>
        <p:nvPicPr>
          <p:cNvPr id="10" name="Picture 9" descr="unnamed.jpg"/>
          <p:cNvPicPr>
            <a:picLocks noChangeAspect="1"/>
          </p:cNvPicPr>
          <p:nvPr/>
        </p:nvPicPr>
        <p:blipFill rotWithShape="1">
          <a:blip r:embed="rId5">
            <a:extLst>
              <a:ext uri="{28A0092B-C50C-407E-A947-70E740481C1C}">
                <a14:useLocalDpi xmlns:a14="http://schemas.microsoft.com/office/drawing/2010/main" val="0"/>
              </a:ext>
            </a:extLst>
          </a:blip>
          <a:srcRect t="12584" b="23596"/>
          <a:stretch/>
        </p:blipFill>
        <p:spPr>
          <a:xfrm>
            <a:off x="9457663" y="0"/>
            <a:ext cx="2845313" cy="4376792"/>
          </a:xfrm>
          <a:prstGeom prst="rect">
            <a:avLst/>
          </a:prstGeom>
        </p:spPr>
      </p:pic>
      <p:pic>
        <p:nvPicPr>
          <p:cNvPr id="11" name="Picture 10" descr="unnamed.jpg"/>
          <p:cNvPicPr>
            <a:picLocks noChangeAspect="1"/>
          </p:cNvPicPr>
          <p:nvPr/>
        </p:nvPicPr>
        <p:blipFill rotWithShape="1">
          <a:blip r:embed="rId6">
            <a:extLst>
              <a:ext uri="{28A0092B-C50C-407E-A947-70E740481C1C}">
                <a14:useLocalDpi xmlns:a14="http://schemas.microsoft.com/office/drawing/2010/main" val="0"/>
              </a:ext>
            </a:extLst>
          </a:blip>
          <a:srcRect l="19954" t="13842" r="27944" b="35461"/>
          <a:stretch/>
        </p:blipFill>
        <p:spPr>
          <a:xfrm>
            <a:off x="4081469" y="4108635"/>
            <a:ext cx="2009907" cy="2650733"/>
          </a:xfrm>
          <a:prstGeom prst="rect">
            <a:avLst/>
          </a:prstGeom>
        </p:spPr>
      </p:pic>
    </p:spTree>
    <p:extLst>
      <p:ext uri="{BB962C8B-B14F-4D97-AF65-F5344CB8AC3E}">
        <p14:creationId xmlns:p14="http://schemas.microsoft.com/office/powerpoint/2010/main" val="37929820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Conclusion</a:t>
            </a:r>
            <a:endParaRPr lang="en-US" dirty="0"/>
          </a:p>
        </p:txBody>
      </p:sp>
      <p:sp>
        <p:nvSpPr>
          <p:cNvPr id="3" name="Content Placeholder 2"/>
          <p:cNvSpPr>
            <a:spLocks noGrp="1"/>
          </p:cNvSpPr>
          <p:nvPr>
            <p:ph idx="1"/>
          </p:nvPr>
        </p:nvSpPr>
        <p:spPr/>
        <p:txBody>
          <a:bodyPr/>
          <a:lstStyle/>
          <a:p>
            <a:r>
              <a:rPr lang="en-US" dirty="0" smtClean="0"/>
              <a:t>Took awhile to find the right video for the set up. Once found it, we had to write down which input go to what pin on the chip.</a:t>
            </a:r>
          </a:p>
          <a:p>
            <a:r>
              <a:rPr lang="en-US" dirty="0" smtClean="0"/>
              <a:t>Took some time also to find the right value for resistor and capacitor even though we have the online formula.</a:t>
            </a:r>
          </a:p>
          <a:p>
            <a:r>
              <a:rPr lang="en-US" dirty="0" smtClean="0"/>
              <a:t>Verifying the output in Oscilloscope was the hard part for us because we are not clearly understood how it works yet.</a:t>
            </a:r>
          </a:p>
          <a:p>
            <a:r>
              <a:rPr lang="en-US" dirty="0" smtClean="0"/>
              <a:t>Other than that, we were able to accomplished the requirements using 555 timer chip.</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54</a:t>
            </a:fld>
            <a:endParaRPr lang="en-US"/>
          </a:p>
        </p:txBody>
      </p:sp>
    </p:spTree>
    <p:extLst>
      <p:ext uri="{BB962C8B-B14F-4D97-AF65-F5344CB8AC3E}">
        <p14:creationId xmlns:p14="http://schemas.microsoft.com/office/powerpoint/2010/main" val="23375758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upload.wikimedia.org/wikipedia/commons/thumb/e/e0/1st_Order_Lowpass_Filter_RC.svg/2000px-1st_Order_Lowpass_Filter_RC.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4353" y="2718601"/>
            <a:ext cx="6557460" cy="383601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99818" y="504077"/>
            <a:ext cx="8596668" cy="1826581"/>
          </a:xfrm>
        </p:spPr>
        <p:txBody>
          <a:bodyPr anchor="ctr">
            <a:normAutofit/>
          </a:bodyPr>
          <a:lstStyle/>
          <a:p>
            <a:pPr algn="ctr"/>
            <a:r>
              <a:rPr lang="en-US" sz="8000" dirty="0" smtClean="0"/>
              <a:t>Lab 9 – </a:t>
            </a:r>
            <a:r>
              <a:rPr lang="en-US" sz="8000" dirty="0"/>
              <a:t>Filters</a:t>
            </a:r>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55</a:t>
            </a:fld>
            <a:endParaRPr lang="en-US"/>
          </a:p>
        </p:txBody>
      </p:sp>
    </p:spTree>
    <p:extLst>
      <p:ext uri="{BB962C8B-B14F-4D97-AF65-F5344CB8AC3E}">
        <p14:creationId xmlns:p14="http://schemas.microsoft.com/office/powerpoint/2010/main" val="1951131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955" y="0"/>
            <a:ext cx="10515600" cy="918730"/>
          </a:xfrm>
        </p:spPr>
        <p:txBody>
          <a:bodyPr>
            <a:normAutofit/>
          </a:bodyPr>
          <a:lstStyle/>
          <a:p>
            <a:r>
              <a:rPr lang="en-US" dirty="0" smtClean="0"/>
              <a:t>Lab 9 – </a:t>
            </a:r>
            <a:r>
              <a:rPr lang="en-US" dirty="0"/>
              <a:t>Filters</a:t>
            </a:r>
            <a:endParaRPr lang="en-US" sz="2700" dirty="0"/>
          </a:p>
        </p:txBody>
      </p:sp>
      <p:sp>
        <p:nvSpPr>
          <p:cNvPr id="3" name="Content Placeholder 2"/>
          <p:cNvSpPr>
            <a:spLocks noGrp="1"/>
          </p:cNvSpPr>
          <p:nvPr>
            <p:ph idx="1"/>
          </p:nvPr>
        </p:nvSpPr>
        <p:spPr>
          <a:xfrm>
            <a:off x="838200" y="875358"/>
            <a:ext cx="10515600" cy="5720651"/>
          </a:xfrm>
        </p:spPr>
        <p:txBody>
          <a:bodyPr/>
          <a:lstStyle/>
          <a:p>
            <a:r>
              <a:rPr lang="en-US" dirty="0" smtClean="0"/>
              <a:t>Objective</a:t>
            </a:r>
          </a:p>
          <a:p>
            <a:pPr lvl="1"/>
            <a:r>
              <a:rPr lang="en-US" dirty="0"/>
              <a:t>build an RC </a:t>
            </a:r>
            <a:r>
              <a:rPr lang="en-US" dirty="0" err="1"/>
              <a:t>lowpass</a:t>
            </a:r>
            <a:r>
              <a:rPr lang="en-US" dirty="0"/>
              <a:t> filter and measure the frequency response from 10 Hz to 100,000 Hz. </a:t>
            </a:r>
            <a:endParaRPr lang="en-US" dirty="0" smtClean="0"/>
          </a:p>
          <a:p>
            <a:r>
              <a:rPr lang="en-US" dirty="0" smtClean="0"/>
              <a:t>Equipment and Material</a:t>
            </a:r>
          </a:p>
          <a:p>
            <a:endParaRPr lang="en-US" dirty="0" smtClean="0"/>
          </a:p>
          <a:p>
            <a:endParaRPr lang="en-US" dirty="0" smtClean="0"/>
          </a:p>
          <a:p>
            <a:endParaRPr lang="en-US" dirty="0"/>
          </a:p>
          <a:p>
            <a:endParaRPr lang="en-US" dirty="0" smtClean="0"/>
          </a:p>
          <a:p>
            <a:endParaRPr lang="en-US" dirty="0" smtClean="0"/>
          </a:p>
          <a:p>
            <a:r>
              <a:rPr lang="en-US" dirty="0" smtClean="0"/>
              <a:t>Research and Information</a:t>
            </a:r>
          </a:p>
          <a:p>
            <a:pPr marL="457200" lvl="1" indent="0">
              <a:buNone/>
            </a:pPr>
            <a:r>
              <a:rPr lang="en-US" sz="2000" dirty="0"/>
              <a:t>YouTube video at </a:t>
            </a:r>
            <a:r>
              <a:rPr lang="en-US" sz="2000" dirty="0">
                <a:hlinkClick r:id="rId2"/>
              </a:rPr>
              <a:t>https://www.youtube.com/watch?v=</a:t>
            </a:r>
            <a:r>
              <a:rPr lang="en-US" sz="2000" dirty="0" smtClean="0">
                <a:hlinkClick r:id="rId2"/>
              </a:rPr>
              <a:t>WZN42JO_kFo</a:t>
            </a:r>
            <a:endParaRPr lang="en-US" sz="2000" dirty="0" smtClean="0"/>
          </a:p>
          <a:p>
            <a:pPr marL="457200" lvl="1" indent="0">
              <a:buNone/>
            </a:pPr>
            <a:r>
              <a:rPr lang="en-US" dirty="0" smtClean="0"/>
              <a:t>Used datasheet in week 9 folder</a:t>
            </a:r>
            <a:endParaRPr lang="en-US" sz="2000"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56</a:t>
            </a:fld>
            <a:endParaRPr lang="en-US"/>
          </a:p>
        </p:txBody>
      </p:sp>
      <p:pic>
        <p:nvPicPr>
          <p:cNvPr id="6" name="Picture 5"/>
          <p:cNvPicPr>
            <a:picLocks noChangeAspect="1"/>
          </p:cNvPicPr>
          <p:nvPr/>
        </p:nvPicPr>
        <p:blipFill>
          <a:blip r:embed="rId3"/>
          <a:stretch>
            <a:fillRect/>
          </a:stretch>
        </p:blipFill>
        <p:spPr>
          <a:xfrm>
            <a:off x="982492" y="3193207"/>
            <a:ext cx="6515100" cy="1849348"/>
          </a:xfrm>
          <a:prstGeom prst="rect">
            <a:avLst/>
          </a:prstGeom>
        </p:spPr>
      </p:pic>
      <p:sp>
        <p:nvSpPr>
          <p:cNvPr id="7" name="TextBox 6"/>
          <p:cNvSpPr txBox="1"/>
          <p:nvPr/>
        </p:nvSpPr>
        <p:spPr>
          <a:xfrm>
            <a:off x="1874269" y="2576759"/>
            <a:ext cx="3316965" cy="461665"/>
          </a:xfrm>
          <a:prstGeom prst="rect">
            <a:avLst/>
          </a:prstGeom>
          <a:noFill/>
        </p:spPr>
        <p:txBody>
          <a:bodyPr wrap="square" rtlCol="0">
            <a:spAutoFit/>
          </a:bodyPr>
          <a:lstStyle/>
          <a:p>
            <a:r>
              <a:rPr lang="en-US" sz="2400" dirty="0" smtClean="0"/>
              <a:t>Resistor and Capacitor</a:t>
            </a:r>
            <a:endParaRPr lang="en-US" sz="2400" dirty="0"/>
          </a:p>
        </p:txBody>
      </p:sp>
    </p:spTree>
    <p:extLst>
      <p:ext uri="{BB962C8B-B14F-4D97-AF65-F5344CB8AC3E}">
        <p14:creationId xmlns:p14="http://schemas.microsoft.com/office/powerpoint/2010/main" val="2661421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Info</a:t>
            </a:r>
            <a:endParaRPr lang="en-US" dirty="0"/>
          </a:p>
        </p:txBody>
      </p:sp>
      <p:sp>
        <p:nvSpPr>
          <p:cNvPr id="3" name="Content Placeholder 2"/>
          <p:cNvSpPr>
            <a:spLocks noGrp="1"/>
          </p:cNvSpPr>
          <p:nvPr>
            <p:ph idx="1"/>
          </p:nvPr>
        </p:nvSpPr>
        <p:spPr/>
        <p:txBody>
          <a:bodyPr/>
          <a:lstStyle/>
          <a:p>
            <a:r>
              <a:rPr lang="en-US" dirty="0" smtClean="0"/>
              <a:t>Capacitor varies reversely with frequency</a:t>
            </a:r>
          </a:p>
          <a:p>
            <a:r>
              <a:rPr lang="en-US" dirty="0" smtClean="0"/>
              <a:t>Low frequency, large capacitor reactance and resistor’s voltage drop.</a:t>
            </a:r>
          </a:p>
          <a:p>
            <a:endParaRPr lang="en-US" dirty="0" smtClean="0"/>
          </a:p>
          <a:p>
            <a:endParaRPr lang="en-US" dirty="0"/>
          </a:p>
          <a:p>
            <a:pPr marL="1371600" lvl="3" indent="0">
              <a:buNone/>
            </a:pPr>
            <a:endParaRPr lang="en-US" dirty="0"/>
          </a:p>
          <a:p>
            <a:pPr marL="1371600" lvl="3" indent="0">
              <a:buNone/>
            </a:pPr>
            <a:endParaRPr lang="en-US" dirty="0" smtClean="0"/>
          </a:p>
          <a:p>
            <a:pPr marL="1371600" lvl="3" indent="0">
              <a:buNone/>
            </a:pPr>
            <a:r>
              <a:rPr lang="en-US" sz="2800" dirty="0" err="1" smtClean="0"/>
              <a:t>Vout</a:t>
            </a:r>
            <a:r>
              <a:rPr lang="en-US" sz="2800" dirty="0" smtClean="0"/>
              <a:t>= Vin*(R2/R1+R2)</a:t>
            </a:r>
            <a:endParaRPr lang="en-US" sz="2800" dirty="0"/>
          </a:p>
        </p:txBody>
      </p:sp>
      <p:sp>
        <p:nvSpPr>
          <p:cNvPr id="4" name="Footer Placeholder 3"/>
          <p:cNvSpPr>
            <a:spLocks noGrp="1"/>
          </p:cNvSpPr>
          <p:nvPr>
            <p:ph type="ftr" sz="quarter" idx="11"/>
          </p:nvPr>
        </p:nvSpPr>
        <p:spPr/>
        <p:txBody>
          <a:bodyPr/>
          <a:lstStyle/>
          <a:p>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57</a:t>
            </a:fld>
            <a:endParaRPr lang="en-US"/>
          </a:p>
        </p:txBody>
      </p:sp>
      <p:sp>
        <p:nvSpPr>
          <p:cNvPr id="6" name="TextBox 5"/>
          <p:cNvSpPr txBox="1"/>
          <p:nvPr/>
        </p:nvSpPr>
        <p:spPr>
          <a:xfrm>
            <a:off x="2675767" y="3464446"/>
            <a:ext cx="3600571" cy="646331"/>
          </a:xfrm>
          <a:prstGeom prst="rect">
            <a:avLst/>
          </a:prstGeom>
          <a:noFill/>
        </p:spPr>
        <p:txBody>
          <a:bodyPr wrap="square" rtlCol="0">
            <a:spAutoFit/>
          </a:bodyPr>
          <a:lstStyle/>
          <a:p>
            <a:r>
              <a:rPr lang="en-US" sz="3600" u="sng" dirty="0" smtClean="0"/>
              <a:t>Equation:</a:t>
            </a:r>
            <a:endParaRPr lang="en-US" sz="3600" u="sng" dirty="0"/>
          </a:p>
        </p:txBody>
      </p:sp>
    </p:spTree>
    <p:extLst>
      <p:ext uri="{BB962C8B-B14F-4D97-AF65-F5344CB8AC3E}">
        <p14:creationId xmlns:p14="http://schemas.microsoft.com/office/powerpoint/2010/main" val="553430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1"/>
            <a:ext cx="10515600" cy="749299"/>
          </a:xfrm>
        </p:spPr>
        <p:txBody>
          <a:bodyPr/>
          <a:lstStyle/>
          <a:p>
            <a:r>
              <a:rPr lang="en-US" dirty="0" smtClean="0"/>
              <a:t>Passive Filters Document</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58</a:t>
            </a:fld>
            <a:endParaRPr lang="en-US"/>
          </a:p>
        </p:txBody>
      </p:sp>
      <p:pic>
        <p:nvPicPr>
          <p:cNvPr id="7" name="Picture 6"/>
          <p:cNvPicPr>
            <a:picLocks noChangeAspect="1"/>
          </p:cNvPicPr>
          <p:nvPr/>
        </p:nvPicPr>
        <p:blipFill rotWithShape="1">
          <a:blip r:embed="rId2"/>
          <a:srcRect t="14422" r="87786" b="6141"/>
          <a:stretch/>
        </p:blipFill>
        <p:spPr>
          <a:xfrm>
            <a:off x="328148" y="1084263"/>
            <a:ext cx="4428787" cy="5773737"/>
          </a:xfrm>
          <a:prstGeom prst="rect">
            <a:avLst/>
          </a:prstGeom>
        </p:spPr>
      </p:pic>
      <p:pic>
        <p:nvPicPr>
          <p:cNvPr id="8" name="Picture 7"/>
          <p:cNvPicPr>
            <a:picLocks noChangeAspect="1"/>
          </p:cNvPicPr>
          <p:nvPr/>
        </p:nvPicPr>
        <p:blipFill rotWithShape="1">
          <a:blip r:embed="rId2"/>
          <a:srcRect l="15183" t="20533" r="44010" b="25126"/>
          <a:stretch/>
        </p:blipFill>
        <p:spPr>
          <a:xfrm>
            <a:off x="4878513" y="696107"/>
            <a:ext cx="7006975" cy="5660243"/>
          </a:xfrm>
          <a:prstGeom prst="rect">
            <a:avLst/>
          </a:prstGeom>
        </p:spPr>
      </p:pic>
    </p:spTree>
    <p:extLst>
      <p:ext uri="{BB962C8B-B14F-4D97-AF65-F5344CB8AC3E}">
        <p14:creationId xmlns:p14="http://schemas.microsoft.com/office/powerpoint/2010/main" val="28443548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r>
              <a:rPr lang="en-US" dirty="0" smtClean="0"/>
              <a:t>Pictures</a:t>
            </a:r>
            <a:endParaRPr lang="en-US" dirty="0"/>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59</a:t>
            </a:fld>
            <a:endParaRPr lang="en-US"/>
          </a:p>
        </p:txBody>
      </p:sp>
      <p:pic>
        <p:nvPicPr>
          <p:cNvPr id="7" name="Picture 6" descr="unnam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7356" y="1553453"/>
            <a:ext cx="4919957" cy="4537068"/>
          </a:xfrm>
          <a:prstGeom prst="rect">
            <a:avLst/>
          </a:prstGeom>
        </p:spPr>
      </p:pic>
      <p:pic>
        <p:nvPicPr>
          <p:cNvPr id="8" name="Picture 7" descr="unnam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9606" y="863029"/>
            <a:ext cx="3857625" cy="5548046"/>
          </a:xfrm>
          <a:prstGeom prst="rect">
            <a:avLst/>
          </a:prstGeom>
        </p:spPr>
      </p:pic>
    </p:spTree>
    <p:extLst>
      <p:ext uri="{BB962C8B-B14F-4D97-AF65-F5344CB8AC3E}">
        <p14:creationId xmlns:p14="http://schemas.microsoft.com/office/powerpoint/2010/main" val="24828483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Verify and Measurements of Resistors</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6</a:t>
            </a:fld>
            <a:endParaRPr lang="en-US"/>
          </a:p>
        </p:txBody>
      </p:sp>
      <p:sp>
        <p:nvSpPr>
          <p:cNvPr id="8" name="TextBox 7"/>
          <p:cNvSpPr txBox="1"/>
          <p:nvPr/>
        </p:nvSpPr>
        <p:spPr>
          <a:xfrm>
            <a:off x="7509408" y="3168550"/>
            <a:ext cx="591875" cy="584776"/>
          </a:xfrm>
          <a:prstGeom prst="rect">
            <a:avLst/>
          </a:prstGeom>
          <a:noFill/>
        </p:spPr>
        <p:txBody>
          <a:bodyPr wrap="square" rtlCol="0">
            <a:spAutoFit/>
          </a:bodyPr>
          <a:lstStyle/>
          <a:p>
            <a:r>
              <a:rPr lang="en-US" sz="3200" dirty="0" smtClean="0"/>
              <a:t>S</a:t>
            </a:r>
            <a:endParaRPr lang="en-US" sz="3200" dirty="0"/>
          </a:p>
        </p:txBody>
      </p:sp>
      <p:pic>
        <p:nvPicPr>
          <p:cNvPr id="11" name="Picture 10"/>
          <p:cNvPicPr>
            <a:picLocks noChangeAspect="1"/>
          </p:cNvPicPr>
          <p:nvPr/>
        </p:nvPicPr>
        <p:blipFill>
          <a:blip r:embed="rId2"/>
          <a:stretch>
            <a:fillRect/>
          </a:stretch>
        </p:blipFill>
        <p:spPr>
          <a:xfrm>
            <a:off x="1035781" y="2206889"/>
            <a:ext cx="10000213" cy="3538420"/>
          </a:xfrm>
          <a:prstGeom prst="rect">
            <a:avLst/>
          </a:prstGeom>
        </p:spPr>
      </p:pic>
    </p:spTree>
    <p:extLst>
      <p:ext uri="{BB962C8B-B14F-4D97-AF65-F5344CB8AC3E}">
        <p14:creationId xmlns:p14="http://schemas.microsoft.com/office/powerpoint/2010/main" val="20474260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3311"/>
          </a:xfrm>
        </p:spPr>
        <p:txBody>
          <a:bodyPr/>
          <a:lstStyle/>
          <a:p>
            <a:r>
              <a:rPr lang="en-US" dirty="0" smtClean="0"/>
              <a:t>Conclusion</a:t>
            </a:r>
            <a:endParaRPr lang="en-US" dirty="0"/>
          </a:p>
        </p:txBody>
      </p:sp>
      <p:sp>
        <p:nvSpPr>
          <p:cNvPr id="3" name="Content Placeholder 2"/>
          <p:cNvSpPr>
            <a:spLocks noGrp="1"/>
          </p:cNvSpPr>
          <p:nvPr>
            <p:ph idx="1"/>
          </p:nvPr>
        </p:nvSpPr>
        <p:spPr>
          <a:xfrm>
            <a:off x="838200" y="1376218"/>
            <a:ext cx="10515600" cy="4800745"/>
          </a:xfrm>
        </p:spPr>
        <p:txBody>
          <a:bodyPr/>
          <a:lstStyle/>
          <a:p>
            <a:pPr lvl="1">
              <a:buFont typeface="Wingdings" charset="2"/>
              <a:buChar char="v"/>
            </a:pPr>
            <a:r>
              <a:rPr lang="en-US" dirty="0" smtClean="0"/>
              <a:t>What we did wrong was didn’t keep the input to 1 Volt, that was why the graph </a:t>
            </a:r>
            <a:r>
              <a:rPr lang="en-US" dirty="0" err="1" smtClean="0"/>
              <a:t>wasn</a:t>
            </a:r>
            <a:r>
              <a:rPr lang="fr-FR" dirty="0" smtClean="0"/>
              <a:t>’</a:t>
            </a:r>
            <a:r>
              <a:rPr lang="en-US" dirty="0" smtClean="0"/>
              <a:t>t right when we graphed it.</a:t>
            </a:r>
          </a:p>
          <a:p>
            <a:pPr lvl="1">
              <a:buFont typeface="Wingdings" charset="2"/>
              <a:buChar char="v"/>
            </a:pPr>
            <a:endParaRPr lang="en-US" dirty="0"/>
          </a:p>
          <a:p>
            <a:pPr lvl="1">
              <a:buFont typeface="Wingdings" charset="2"/>
              <a:buChar char="v"/>
            </a:pPr>
            <a:r>
              <a:rPr lang="en-US" dirty="0" smtClean="0"/>
              <a:t>Other thing we’ve learned was that to make sure resistor is not shorted. This was also another problem we had.</a:t>
            </a:r>
          </a:p>
          <a:p>
            <a:pPr lvl="1">
              <a:buFont typeface="Wingdings" charset="2"/>
              <a:buChar char="v"/>
            </a:pPr>
            <a:endParaRPr lang="en-US" dirty="0"/>
          </a:p>
          <a:p>
            <a:pPr lvl="1">
              <a:buFont typeface="Wingdings" charset="2"/>
              <a:buChar char="v"/>
            </a:pPr>
            <a:r>
              <a:rPr lang="en-US" dirty="0" smtClean="0"/>
              <a:t>This lab was simple and short but it was just boring when we had to keep a record in the Excel.</a:t>
            </a:r>
          </a:p>
          <a:p>
            <a:pPr lvl="1">
              <a:buFont typeface="Wingdings" charset="2"/>
              <a:buChar char="v"/>
            </a:pPr>
            <a:endParaRPr lang="en-US" dirty="0"/>
          </a:p>
          <a:p>
            <a:pPr lvl="1">
              <a:buFont typeface="Wingdings" charset="2"/>
              <a:buChar char="v"/>
            </a:pPr>
            <a:r>
              <a:rPr lang="en-US" dirty="0" smtClean="0"/>
              <a:t>Need more research on what is the use of low pass filter and when do we use it in real life.</a:t>
            </a:r>
            <a:endParaRPr lang="en-US" dirty="0"/>
          </a:p>
        </p:txBody>
      </p:sp>
      <p:sp>
        <p:nvSpPr>
          <p:cNvPr id="4" name="Footer Placeholder 3"/>
          <p:cNvSpPr>
            <a:spLocks noGrp="1"/>
          </p:cNvSpPr>
          <p:nvPr>
            <p:ph type="ftr" sz="quarter" idx="11"/>
          </p:nvPr>
        </p:nvSpPr>
        <p:spPr>
          <a:xfrm>
            <a:off x="838200" y="6356349"/>
            <a:ext cx="1832811"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60</a:t>
            </a:fld>
            <a:endParaRPr lang="en-US"/>
          </a:p>
        </p:txBody>
      </p:sp>
    </p:spTree>
    <p:extLst>
      <p:ext uri="{BB962C8B-B14F-4D97-AF65-F5344CB8AC3E}">
        <p14:creationId xmlns:p14="http://schemas.microsoft.com/office/powerpoint/2010/main" val="38268562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cliparts.co/cliparts/di9/XBn/di9XBnjx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580" y="1395532"/>
            <a:ext cx="9460373" cy="434622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590935" y="1003647"/>
            <a:ext cx="8596668" cy="1826581"/>
          </a:xfrm>
        </p:spPr>
        <p:txBody>
          <a:bodyPr anchor="ctr"/>
          <a:lstStyle/>
          <a:p>
            <a:pPr algn="ctr"/>
            <a:r>
              <a:rPr lang="en-US" dirty="0" smtClean="0"/>
              <a:t>Lab 10 – </a:t>
            </a:r>
            <a:r>
              <a:rPr lang="en-US" dirty="0"/>
              <a:t>Square Wave to Sine Wave</a:t>
            </a:r>
            <a:r>
              <a:rPr lang="en-US" dirty="0" smtClean="0"/>
              <a:t/>
            </a:r>
            <a:br>
              <a:rPr lang="en-US" dirty="0" smtClean="0"/>
            </a:br>
            <a:endParaRPr lang="en-US" dirty="0"/>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61</a:t>
            </a:fld>
            <a:endParaRPr lang="en-US"/>
          </a:p>
        </p:txBody>
      </p:sp>
    </p:spTree>
    <p:extLst>
      <p:ext uri="{BB962C8B-B14F-4D97-AF65-F5344CB8AC3E}">
        <p14:creationId xmlns:p14="http://schemas.microsoft.com/office/powerpoint/2010/main" val="14059264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4060" y="0"/>
            <a:ext cx="10515600" cy="658180"/>
          </a:xfrm>
        </p:spPr>
        <p:txBody>
          <a:bodyPr>
            <a:normAutofit/>
          </a:bodyPr>
          <a:lstStyle/>
          <a:p>
            <a:r>
              <a:rPr lang="en-US" dirty="0" smtClean="0"/>
              <a:t>Lab 10 – </a:t>
            </a:r>
            <a:r>
              <a:rPr lang="en-US" dirty="0"/>
              <a:t>Square Wave to Sine Wave</a:t>
            </a:r>
            <a:endParaRPr lang="en-US" sz="2700" dirty="0"/>
          </a:p>
        </p:txBody>
      </p:sp>
      <p:sp>
        <p:nvSpPr>
          <p:cNvPr id="3" name="Content Placeholder 2"/>
          <p:cNvSpPr>
            <a:spLocks noGrp="1"/>
          </p:cNvSpPr>
          <p:nvPr>
            <p:ph idx="1"/>
          </p:nvPr>
        </p:nvSpPr>
        <p:spPr>
          <a:xfrm>
            <a:off x="431574" y="727410"/>
            <a:ext cx="10922225" cy="6130590"/>
          </a:xfrm>
        </p:spPr>
        <p:txBody>
          <a:bodyPr>
            <a:normAutofit/>
          </a:bodyPr>
          <a:lstStyle/>
          <a:p>
            <a:r>
              <a:rPr lang="en-US" dirty="0" smtClean="0"/>
              <a:t>Objective</a:t>
            </a:r>
          </a:p>
          <a:p>
            <a:pPr marL="914400" lvl="2" indent="0">
              <a:buNone/>
            </a:pPr>
            <a:r>
              <a:rPr lang="en-US" dirty="0" smtClean="0"/>
              <a:t>Converting square wave to sine wave</a:t>
            </a:r>
          </a:p>
          <a:p>
            <a:r>
              <a:rPr lang="en-US" dirty="0" smtClean="0"/>
              <a:t>Equipment and Material</a:t>
            </a:r>
          </a:p>
          <a:p>
            <a:pPr lvl="1"/>
            <a:r>
              <a:rPr lang="en-US" sz="1800" dirty="0" smtClean="0"/>
              <a:t>(6) 100ohm resistors, (6) 22uF Capacitors</a:t>
            </a:r>
          </a:p>
          <a:p>
            <a:pPr marL="0" indent="0">
              <a:buNone/>
            </a:pPr>
            <a:endParaRPr lang="en-US" dirty="0" smtClean="0"/>
          </a:p>
          <a:p>
            <a:endParaRPr lang="en-US" dirty="0"/>
          </a:p>
          <a:p>
            <a:endParaRPr lang="en-US" dirty="0" smtClean="0"/>
          </a:p>
          <a:p>
            <a:endParaRPr lang="en-US" dirty="0" smtClean="0"/>
          </a:p>
          <a:p>
            <a:endParaRPr lang="en-US" dirty="0"/>
          </a:p>
          <a:p>
            <a:r>
              <a:rPr lang="en-US" dirty="0" smtClean="0"/>
              <a:t>Research and Information</a:t>
            </a:r>
          </a:p>
          <a:p>
            <a:pPr marL="457200" lvl="1" indent="0">
              <a:buNone/>
            </a:pPr>
            <a:r>
              <a:rPr lang="en-US" sz="2000" dirty="0"/>
              <a:t>YouTube video at </a:t>
            </a:r>
            <a:r>
              <a:rPr lang="en-US" sz="2000" dirty="0">
                <a:hlinkClick r:id="rId2"/>
              </a:rPr>
              <a:t>https://www.youtube.com/watch?v=</a:t>
            </a:r>
            <a:r>
              <a:rPr lang="en-US" sz="2000" dirty="0" smtClean="0">
                <a:hlinkClick r:id="rId2"/>
              </a:rPr>
              <a:t>IIDp0nfPrts</a:t>
            </a:r>
            <a:endParaRPr lang="en-US" sz="2000" dirty="0" smtClean="0"/>
          </a:p>
          <a:p>
            <a:pPr marL="457200" lvl="1" indent="0">
              <a:buNone/>
            </a:pPr>
            <a:endParaRPr lang="en-US" sz="2000" dirty="0" smtClean="0"/>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62</a:t>
            </a:fld>
            <a:endParaRPr lang="en-US"/>
          </a:p>
        </p:txBody>
      </p:sp>
      <p:pic>
        <p:nvPicPr>
          <p:cNvPr id="6" name="Picture 5"/>
          <p:cNvPicPr>
            <a:picLocks noChangeAspect="1"/>
          </p:cNvPicPr>
          <p:nvPr/>
        </p:nvPicPr>
        <p:blipFill>
          <a:blip r:embed="rId3"/>
          <a:stretch>
            <a:fillRect/>
          </a:stretch>
        </p:blipFill>
        <p:spPr>
          <a:xfrm>
            <a:off x="1068807" y="2490456"/>
            <a:ext cx="6515100" cy="2243875"/>
          </a:xfrm>
          <a:prstGeom prst="rect">
            <a:avLst/>
          </a:prstGeom>
        </p:spPr>
      </p:pic>
    </p:spTree>
    <p:extLst>
      <p:ext uri="{BB962C8B-B14F-4D97-AF65-F5344CB8AC3E}">
        <p14:creationId xmlns:p14="http://schemas.microsoft.com/office/powerpoint/2010/main" val="18926742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lstStyle/>
          <a:p>
            <a:r>
              <a:rPr lang="en-US" dirty="0" smtClean="0"/>
              <a:t>Schematic</a:t>
            </a:r>
            <a:endParaRPr lang="en-US" dirty="0"/>
          </a:p>
        </p:txBody>
      </p:sp>
      <p:sp>
        <p:nvSpPr>
          <p:cNvPr id="6" name="Content Placeholder 5"/>
          <p:cNvSpPr>
            <a:spLocks noGrp="1"/>
          </p:cNvSpPr>
          <p:nvPr>
            <p:ph idx="1"/>
          </p:nvPr>
        </p:nvSpPr>
        <p:spPr/>
        <p:txBody>
          <a:bodyPr/>
          <a:lstStyle/>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63</a:t>
            </a:fld>
            <a:endParaRPr lang="en-US"/>
          </a:p>
        </p:txBody>
      </p:sp>
      <p:pic>
        <p:nvPicPr>
          <p:cNvPr id="3" name="Picture 2"/>
          <p:cNvPicPr>
            <a:picLocks noChangeAspect="1"/>
          </p:cNvPicPr>
          <p:nvPr/>
        </p:nvPicPr>
        <p:blipFill>
          <a:blip r:embed="rId2"/>
          <a:stretch>
            <a:fillRect/>
          </a:stretch>
        </p:blipFill>
        <p:spPr>
          <a:xfrm>
            <a:off x="495135" y="1646238"/>
            <a:ext cx="5226044" cy="2172000"/>
          </a:xfrm>
          <a:prstGeom prst="rect">
            <a:avLst/>
          </a:prstGeom>
        </p:spPr>
      </p:pic>
      <p:pic>
        <p:nvPicPr>
          <p:cNvPr id="7" name="Picture 6"/>
          <p:cNvPicPr>
            <a:picLocks noChangeAspect="1"/>
          </p:cNvPicPr>
          <p:nvPr/>
        </p:nvPicPr>
        <p:blipFill>
          <a:blip r:embed="rId3"/>
          <a:stretch>
            <a:fillRect/>
          </a:stretch>
        </p:blipFill>
        <p:spPr>
          <a:xfrm>
            <a:off x="3108157" y="3815599"/>
            <a:ext cx="2124075" cy="2324100"/>
          </a:xfrm>
          <a:prstGeom prst="rect">
            <a:avLst/>
          </a:prstGeom>
        </p:spPr>
      </p:pic>
      <p:pic>
        <p:nvPicPr>
          <p:cNvPr id="8" name="Picture 7"/>
          <p:cNvPicPr>
            <a:picLocks noChangeAspect="1"/>
          </p:cNvPicPr>
          <p:nvPr/>
        </p:nvPicPr>
        <p:blipFill>
          <a:blip r:embed="rId4"/>
          <a:stretch>
            <a:fillRect/>
          </a:stretch>
        </p:blipFill>
        <p:spPr>
          <a:xfrm>
            <a:off x="6274580" y="1662949"/>
            <a:ext cx="4672039" cy="4305300"/>
          </a:xfrm>
          <a:prstGeom prst="rect">
            <a:avLst/>
          </a:prstGeom>
        </p:spPr>
      </p:pic>
    </p:spTree>
    <p:extLst>
      <p:ext uri="{BB962C8B-B14F-4D97-AF65-F5344CB8AC3E}">
        <p14:creationId xmlns:p14="http://schemas.microsoft.com/office/powerpoint/2010/main" val="26543257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r>
              <a:rPr lang="en-US" dirty="0" smtClean="0"/>
              <a:t>Pictures</a:t>
            </a:r>
            <a:endParaRPr lang="en-US" dirty="0"/>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64</a:t>
            </a:fld>
            <a:endParaRPr lang="en-US"/>
          </a:p>
        </p:txBody>
      </p:sp>
      <p:pic>
        <p:nvPicPr>
          <p:cNvPr id="9" name="Picture 8" descr="unnamed.jpg"/>
          <p:cNvPicPr>
            <a:picLocks noChangeAspect="1"/>
          </p:cNvPicPr>
          <p:nvPr/>
        </p:nvPicPr>
        <p:blipFill rotWithShape="1">
          <a:blip r:embed="rId2">
            <a:extLst>
              <a:ext uri="{28A0092B-C50C-407E-A947-70E740481C1C}">
                <a14:useLocalDpi xmlns:a14="http://schemas.microsoft.com/office/drawing/2010/main" val="0"/>
              </a:ext>
            </a:extLst>
          </a:blip>
          <a:srcRect t="18428"/>
          <a:stretch/>
        </p:blipFill>
        <p:spPr>
          <a:xfrm>
            <a:off x="142749" y="1837018"/>
            <a:ext cx="3857625" cy="5020981"/>
          </a:xfrm>
          <a:prstGeom prst="rect">
            <a:avLst/>
          </a:prstGeom>
        </p:spPr>
      </p:pic>
      <p:pic>
        <p:nvPicPr>
          <p:cNvPr id="10" name="Picture 9" descr="unnam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7339" y="530147"/>
            <a:ext cx="3507145" cy="5523388"/>
          </a:xfrm>
          <a:prstGeom prst="rect">
            <a:avLst/>
          </a:prstGeom>
        </p:spPr>
      </p:pic>
      <p:pic>
        <p:nvPicPr>
          <p:cNvPr id="11" name="Picture 10" descr="unnam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1211" y="0"/>
            <a:ext cx="3857625" cy="6858000"/>
          </a:xfrm>
          <a:prstGeom prst="rect">
            <a:avLst/>
          </a:prstGeom>
        </p:spPr>
      </p:pic>
    </p:spTree>
    <p:extLst>
      <p:ext uri="{BB962C8B-B14F-4D97-AF65-F5344CB8AC3E}">
        <p14:creationId xmlns:p14="http://schemas.microsoft.com/office/powerpoint/2010/main" val="7504790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Conclusion</a:t>
            </a:r>
            <a:endParaRPr lang="en-US" dirty="0"/>
          </a:p>
        </p:txBody>
      </p:sp>
      <p:sp>
        <p:nvSpPr>
          <p:cNvPr id="3" name="Content Placeholder 2"/>
          <p:cNvSpPr>
            <a:spLocks noGrp="1"/>
          </p:cNvSpPr>
          <p:nvPr>
            <p:ph idx="1"/>
          </p:nvPr>
        </p:nvSpPr>
        <p:spPr/>
        <p:txBody>
          <a:bodyPr/>
          <a:lstStyle/>
          <a:p>
            <a:r>
              <a:rPr lang="en-US" dirty="0" smtClean="0"/>
              <a:t>Looking for a clear video and a right one took awhile.</a:t>
            </a:r>
          </a:p>
          <a:p>
            <a:r>
              <a:rPr lang="en-US" dirty="0" smtClean="0"/>
              <a:t>Once found it, I started to get the equipment and components to do the demonstration right away but It wasn’t possible because I </a:t>
            </a:r>
            <a:r>
              <a:rPr lang="en-US" dirty="0" err="1" smtClean="0"/>
              <a:t>wouldn</a:t>
            </a:r>
            <a:r>
              <a:rPr lang="fr-FR" dirty="0" smtClean="0"/>
              <a:t>’</a:t>
            </a:r>
            <a:r>
              <a:rPr lang="en-US" dirty="0" smtClean="0"/>
              <a:t>t know how many resistors or capacitors I need to give me a perfect sine wave in the Oscilloscope. So I started building the circuit in </a:t>
            </a:r>
            <a:r>
              <a:rPr lang="en-US" dirty="0" err="1" smtClean="0"/>
              <a:t>Multism</a:t>
            </a:r>
            <a:r>
              <a:rPr lang="en-US" dirty="0" smtClean="0"/>
              <a:t> just like everyone else which was a lot helpful.</a:t>
            </a:r>
          </a:p>
          <a:p>
            <a:r>
              <a:rPr lang="en-US" dirty="0" smtClean="0"/>
              <a:t>Noticed that I </a:t>
            </a:r>
            <a:r>
              <a:rPr lang="en-US" dirty="0" err="1" smtClean="0"/>
              <a:t>didn</a:t>
            </a:r>
            <a:r>
              <a:rPr lang="fr-FR" dirty="0" smtClean="0"/>
              <a:t>’</a:t>
            </a:r>
            <a:r>
              <a:rPr lang="en-US" dirty="0" smtClean="0"/>
              <a:t>t have a perfect sine wave due to the lack of capacitor we have so I only used 4 instead of 6.</a:t>
            </a:r>
          </a:p>
          <a:p>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65</a:t>
            </a:fld>
            <a:endParaRPr lang="en-US"/>
          </a:p>
        </p:txBody>
      </p:sp>
    </p:spTree>
    <p:extLst>
      <p:ext uri="{BB962C8B-B14F-4D97-AF65-F5344CB8AC3E}">
        <p14:creationId xmlns:p14="http://schemas.microsoft.com/office/powerpoint/2010/main" val="38398292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upload.wikimedia.org/wikipedia/commons/8/80/Three_IC_circuit_chi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151" y="2311763"/>
            <a:ext cx="8004851" cy="406029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335664" y="1602039"/>
            <a:ext cx="8596668" cy="1826581"/>
          </a:xfrm>
        </p:spPr>
        <p:txBody>
          <a:bodyPr anchor="ctr">
            <a:normAutofit/>
          </a:bodyPr>
          <a:lstStyle/>
          <a:p>
            <a:pPr algn="ctr"/>
            <a:r>
              <a:rPr lang="en-US" dirty="0" smtClean="0"/>
              <a:t>Lab </a:t>
            </a:r>
            <a:r>
              <a:rPr lang="en-US" dirty="0"/>
              <a:t>11 </a:t>
            </a:r>
            <a:r>
              <a:rPr lang="en-US" dirty="0" smtClean="0"/>
              <a:t>–Test </a:t>
            </a:r>
            <a:r>
              <a:rPr lang="en-US" dirty="0"/>
              <a:t>7400 Series Chips</a:t>
            </a:r>
            <a:r>
              <a:rPr lang="en-US" dirty="0" smtClean="0"/>
              <a:t/>
            </a:r>
            <a:br>
              <a:rPr lang="en-US" dirty="0" smtClean="0"/>
            </a:br>
            <a:endParaRPr lang="en-US" dirty="0"/>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66</a:t>
            </a:fld>
            <a:endParaRPr lang="en-US"/>
          </a:p>
        </p:txBody>
      </p:sp>
    </p:spTree>
    <p:extLst>
      <p:ext uri="{BB962C8B-B14F-4D97-AF65-F5344CB8AC3E}">
        <p14:creationId xmlns:p14="http://schemas.microsoft.com/office/powerpoint/2010/main" val="5311709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r>
              <a:rPr lang="en-US" dirty="0" smtClean="0"/>
              <a:t>Lab 11 – </a:t>
            </a:r>
            <a:r>
              <a:rPr lang="en-US" sz="2800" dirty="0" smtClean="0"/>
              <a:t>Test </a:t>
            </a:r>
            <a:r>
              <a:rPr lang="en-US" sz="2800" dirty="0"/>
              <a:t>7400 Series Chips</a:t>
            </a:r>
            <a:endParaRPr lang="en-US" sz="2700" dirty="0"/>
          </a:p>
        </p:txBody>
      </p:sp>
      <p:sp>
        <p:nvSpPr>
          <p:cNvPr id="3" name="Content Placeholder 2"/>
          <p:cNvSpPr>
            <a:spLocks noGrp="1"/>
          </p:cNvSpPr>
          <p:nvPr>
            <p:ph idx="1"/>
          </p:nvPr>
        </p:nvSpPr>
        <p:spPr>
          <a:xfrm>
            <a:off x="838200" y="1459345"/>
            <a:ext cx="10515600" cy="4717618"/>
          </a:xfrm>
        </p:spPr>
        <p:txBody>
          <a:bodyPr/>
          <a:lstStyle/>
          <a:p>
            <a:r>
              <a:rPr lang="en-US" dirty="0" smtClean="0"/>
              <a:t>Objective</a:t>
            </a:r>
          </a:p>
          <a:p>
            <a:pPr marL="914400" lvl="2" indent="0">
              <a:buNone/>
            </a:pPr>
            <a:r>
              <a:rPr lang="en-US" dirty="0" smtClean="0"/>
              <a:t>testing 7400 series chips.</a:t>
            </a:r>
          </a:p>
          <a:p>
            <a:r>
              <a:rPr lang="en-US" dirty="0" smtClean="0"/>
              <a:t>Equipment and Material</a:t>
            </a:r>
          </a:p>
          <a:p>
            <a:pPr marL="914400" lvl="2" indent="0">
              <a:buNone/>
            </a:pPr>
            <a:r>
              <a:rPr lang="en-US" dirty="0" smtClean="0"/>
              <a:t>Breadboard, 100ohm resistor, LED, jumpers, SN7404, SN7406, 5v power DC supply</a:t>
            </a:r>
          </a:p>
          <a:p>
            <a:r>
              <a:rPr lang="en-US" dirty="0" smtClean="0"/>
              <a:t>Research and Information</a:t>
            </a:r>
          </a:p>
          <a:p>
            <a:pPr marL="457200" lvl="1" indent="0">
              <a:buNone/>
            </a:pPr>
            <a:r>
              <a:rPr lang="en-US" sz="2000" dirty="0" smtClean="0"/>
              <a:t>Datasheet at </a:t>
            </a:r>
            <a:r>
              <a:rPr lang="en-US" sz="2000" dirty="0" smtClean="0">
                <a:hlinkClick r:id="rId2"/>
              </a:rPr>
              <a:t>www.ivytechengineering.com</a:t>
            </a: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67</a:t>
            </a:fld>
            <a:endParaRPr lang="en-US"/>
          </a:p>
        </p:txBody>
      </p:sp>
    </p:spTree>
    <p:extLst>
      <p:ext uri="{BB962C8B-B14F-4D97-AF65-F5344CB8AC3E}">
        <p14:creationId xmlns:p14="http://schemas.microsoft.com/office/powerpoint/2010/main" val="7181065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3311"/>
          </a:xfrm>
        </p:spPr>
        <p:txBody>
          <a:bodyPr/>
          <a:lstStyle/>
          <a:p>
            <a:r>
              <a:rPr lang="en-US" dirty="0" smtClean="0"/>
              <a:t>SN7404 (Inverter)</a:t>
            </a:r>
            <a:endParaRPr lang="en-US" dirty="0"/>
          </a:p>
        </p:txBody>
      </p:sp>
      <p:sp>
        <p:nvSpPr>
          <p:cNvPr id="4" name="Footer Placeholder 3"/>
          <p:cNvSpPr>
            <a:spLocks noGrp="1"/>
          </p:cNvSpPr>
          <p:nvPr>
            <p:ph type="ftr" sz="quarter" idx="11"/>
          </p:nvPr>
        </p:nvSpPr>
        <p:spPr>
          <a:xfrm>
            <a:off x="838200" y="6356349"/>
            <a:ext cx="1832811"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68</a:t>
            </a:fld>
            <a:endParaRPr lang="en-US"/>
          </a:p>
        </p:txBody>
      </p:sp>
      <p:pic>
        <p:nvPicPr>
          <p:cNvPr id="10" name="Picture 9" descr="42219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739" y="1944026"/>
            <a:ext cx="2971800" cy="1693025"/>
          </a:xfrm>
          <a:prstGeom prst="rect">
            <a:avLst/>
          </a:prstGeom>
        </p:spPr>
      </p:pic>
      <p:pic>
        <p:nvPicPr>
          <p:cNvPr id="11" name="Picture 10" descr="74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15" y="3170333"/>
            <a:ext cx="4051212" cy="2832100"/>
          </a:xfrm>
          <a:prstGeom prst="rect">
            <a:avLst/>
          </a:prstGeom>
        </p:spPr>
      </p:pic>
      <p:pic>
        <p:nvPicPr>
          <p:cNvPr id="12" name="Picture 11" descr="unnam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597" y="641107"/>
            <a:ext cx="3470153" cy="5597361"/>
          </a:xfrm>
          <a:prstGeom prst="rect">
            <a:avLst/>
          </a:prstGeom>
        </p:spPr>
      </p:pic>
      <p:sp>
        <p:nvSpPr>
          <p:cNvPr id="13" name="TextBox 12"/>
          <p:cNvSpPr txBox="1"/>
          <p:nvPr/>
        </p:nvSpPr>
        <p:spPr>
          <a:xfrm>
            <a:off x="10789381" y="1689071"/>
            <a:ext cx="1220741" cy="369332"/>
          </a:xfrm>
          <a:prstGeom prst="rect">
            <a:avLst/>
          </a:prstGeom>
          <a:noFill/>
        </p:spPr>
        <p:txBody>
          <a:bodyPr wrap="square" rtlCol="0">
            <a:spAutoFit/>
          </a:bodyPr>
          <a:lstStyle/>
          <a:p>
            <a:r>
              <a:rPr lang="en-US" dirty="0" smtClean="0"/>
              <a:t>Switch</a:t>
            </a:r>
            <a:endParaRPr lang="en-US" dirty="0"/>
          </a:p>
        </p:txBody>
      </p:sp>
      <p:cxnSp>
        <p:nvCxnSpPr>
          <p:cNvPr id="15" name="Straight Arrow Connector 14"/>
          <p:cNvCxnSpPr/>
          <p:nvPr/>
        </p:nvCxnSpPr>
        <p:spPr>
          <a:xfrm flipH="1">
            <a:off x="8582182" y="1886335"/>
            <a:ext cx="2108553" cy="258909"/>
          </a:xfrm>
          <a:prstGeom prst="straightConnector1">
            <a:avLst/>
          </a:prstGeom>
          <a:ln w="38100" cmpd="sng">
            <a:solidFill>
              <a:srgbClr val="5B9BD5"/>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588240" y="6250797"/>
            <a:ext cx="2749750" cy="369332"/>
          </a:xfrm>
          <a:prstGeom prst="rect">
            <a:avLst/>
          </a:prstGeom>
          <a:noFill/>
        </p:spPr>
        <p:txBody>
          <a:bodyPr wrap="square" rtlCol="0">
            <a:spAutoFit/>
          </a:bodyPr>
          <a:lstStyle/>
          <a:p>
            <a:r>
              <a:rPr lang="en-US" dirty="0" smtClean="0"/>
              <a:t>Low input for High output</a:t>
            </a:r>
            <a:endParaRPr lang="en-US" dirty="0"/>
          </a:p>
        </p:txBody>
      </p:sp>
    </p:spTree>
    <p:extLst>
      <p:ext uri="{BB962C8B-B14F-4D97-AF65-F5344CB8AC3E}">
        <p14:creationId xmlns:p14="http://schemas.microsoft.com/office/powerpoint/2010/main" val="16338766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SN7406 (Inverter Buffer)</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69</a:t>
            </a:fld>
            <a:endParaRPr lang="en-US"/>
          </a:p>
        </p:txBody>
      </p:sp>
      <p:pic>
        <p:nvPicPr>
          <p:cNvPr id="8" name="Picture 7" descr="HD74LS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552" y="1874008"/>
            <a:ext cx="3028950" cy="3458314"/>
          </a:xfrm>
          <a:prstGeom prst="rect">
            <a:avLst/>
          </a:prstGeom>
        </p:spPr>
      </p:pic>
      <p:pic>
        <p:nvPicPr>
          <p:cNvPr id="9" name="Picture 8" descr="unnam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3590" y="1047963"/>
            <a:ext cx="3857625" cy="5215163"/>
          </a:xfrm>
          <a:prstGeom prst="rect">
            <a:avLst/>
          </a:prstGeom>
        </p:spPr>
      </p:pic>
    </p:spTree>
    <p:extLst>
      <p:ext uri="{BB962C8B-B14F-4D97-AF65-F5344CB8AC3E}">
        <p14:creationId xmlns:p14="http://schemas.microsoft.com/office/powerpoint/2010/main" val="1993377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32486"/>
            <a:ext cx="10515600" cy="851370"/>
          </a:xfrm>
        </p:spPr>
        <p:txBody>
          <a:bodyPr>
            <a:normAutofit fontScale="90000"/>
          </a:bodyPr>
          <a:lstStyle/>
          <a:p>
            <a:r>
              <a:rPr lang="en-US" dirty="0" smtClean="0"/>
              <a:t/>
            </a:r>
            <a:br>
              <a:rPr lang="en-US" dirty="0" smtClean="0"/>
            </a:br>
            <a:r>
              <a:rPr lang="en-US" dirty="0"/>
              <a:t/>
            </a:r>
            <a:br>
              <a:rPr lang="en-US" dirty="0"/>
            </a:br>
            <a:r>
              <a:rPr lang="en-US" dirty="0" smtClean="0"/>
              <a:t>Lab 1 – </a:t>
            </a:r>
            <a:r>
              <a:rPr lang="en-US" dirty="0"/>
              <a:t>Test Equipment Intro and Resistors</a:t>
            </a:r>
            <a:br>
              <a:rPr lang="en-US" dirty="0"/>
            </a:br>
            <a:r>
              <a:rPr lang="en-US" dirty="0"/>
              <a:t/>
            </a:r>
            <a:br>
              <a:rPr lang="en-US" dirty="0"/>
            </a:br>
            <a:endParaRPr lang="en-US" dirty="0"/>
          </a:p>
        </p:txBody>
      </p:sp>
      <p:sp>
        <p:nvSpPr>
          <p:cNvPr id="3" name="Content Placeholder 2"/>
          <p:cNvSpPr>
            <a:spLocks noGrp="1"/>
          </p:cNvSpPr>
          <p:nvPr>
            <p:ph idx="1"/>
          </p:nvPr>
        </p:nvSpPr>
        <p:spPr>
          <a:xfrm>
            <a:off x="825870" y="793621"/>
            <a:ext cx="10515600" cy="4754563"/>
          </a:xfrm>
        </p:spPr>
        <p:txBody>
          <a:bodyPr/>
          <a:lstStyle/>
          <a:p>
            <a:pPr marL="0" indent="0">
              <a:buNone/>
            </a:pPr>
            <a:r>
              <a:rPr lang="en-US" dirty="0" smtClean="0"/>
              <a:t>Using a DMM to measure 3 resistors and verify if within tolerance.</a:t>
            </a:r>
            <a:endParaRPr lang="en-US" dirty="0"/>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7</a:t>
            </a:fld>
            <a:endParaRPr lang="en-US"/>
          </a:p>
        </p:txBody>
      </p:sp>
      <p:pic>
        <p:nvPicPr>
          <p:cNvPr id="6" name="Picture 5"/>
          <p:cNvPicPr>
            <a:picLocks noChangeAspect="1"/>
          </p:cNvPicPr>
          <p:nvPr/>
        </p:nvPicPr>
        <p:blipFill>
          <a:blip r:embed="rId2"/>
          <a:stretch>
            <a:fillRect/>
          </a:stretch>
        </p:blipFill>
        <p:spPr>
          <a:xfrm>
            <a:off x="2775413" y="2557618"/>
            <a:ext cx="3320587" cy="3529893"/>
          </a:xfrm>
          <a:prstGeom prst="rect">
            <a:avLst/>
          </a:prstGeom>
        </p:spPr>
      </p:pic>
      <p:pic>
        <p:nvPicPr>
          <p:cNvPr id="7" name="Picture 6"/>
          <p:cNvPicPr>
            <a:picLocks noChangeAspect="1"/>
          </p:cNvPicPr>
          <p:nvPr/>
        </p:nvPicPr>
        <p:blipFill>
          <a:blip r:embed="rId3"/>
          <a:stretch>
            <a:fillRect/>
          </a:stretch>
        </p:blipFill>
        <p:spPr>
          <a:xfrm rot="5400000">
            <a:off x="8076853" y="2784574"/>
            <a:ext cx="4272673" cy="3601130"/>
          </a:xfrm>
          <a:prstGeom prst="rect">
            <a:avLst/>
          </a:prstGeom>
        </p:spPr>
      </p:pic>
      <p:sp>
        <p:nvSpPr>
          <p:cNvPr id="9" name="TextBox 8"/>
          <p:cNvSpPr txBox="1"/>
          <p:nvPr/>
        </p:nvSpPr>
        <p:spPr>
          <a:xfrm>
            <a:off x="1103243" y="3677478"/>
            <a:ext cx="2085125" cy="369332"/>
          </a:xfrm>
          <a:prstGeom prst="rect">
            <a:avLst/>
          </a:prstGeom>
          <a:noFill/>
        </p:spPr>
        <p:txBody>
          <a:bodyPr wrap="square" rtlCol="0">
            <a:spAutoFit/>
          </a:bodyPr>
          <a:lstStyle/>
          <a:p>
            <a:r>
              <a:rPr lang="en-US" dirty="0" smtClean="0"/>
              <a:t>Power off</a:t>
            </a:r>
            <a:endParaRPr lang="en-US" dirty="0"/>
          </a:p>
        </p:txBody>
      </p:sp>
      <p:cxnSp>
        <p:nvCxnSpPr>
          <p:cNvPr id="11" name="Straight Arrow Connector 10"/>
          <p:cNvCxnSpPr/>
          <p:nvPr/>
        </p:nvCxnSpPr>
        <p:spPr>
          <a:xfrm>
            <a:off x="1858051" y="4283765"/>
            <a:ext cx="731520" cy="217945"/>
          </a:xfrm>
          <a:prstGeom prst="straightConnector1">
            <a:avLst/>
          </a:prstGeom>
          <a:ln cmpd="sng">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8394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Conclusion</a:t>
            </a:r>
            <a:endParaRPr lang="en-US" dirty="0"/>
          </a:p>
        </p:txBody>
      </p:sp>
      <p:sp>
        <p:nvSpPr>
          <p:cNvPr id="3" name="Content Placeholder 2"/>
          <p:cNvSpPr>
            <a:spLocks noGrp="1"/>
          </p:cNvSpPr>
          <p:nvPr>
            <p:ph idx="1"/>
          </p:nvPr>
        </p:nvSpPr>
        <p:spPr/>
        <p:txBody>
          <a:bodyPr/>
          <a:lstStyle/>
          <a:p>
            <a:r>
              <a:rPr lang="en-US" dirty="0" smtClean="0"/>
              <a:t>Used LED to verify the output.</a:t>
            </a:r>
          </a:p>
          <a:p>
            <a:r>
              <a:rPr lang="en-US" dirty="0" smtClean="0"/>
              <a:t>Move input and output accordingly to test.</a:t>
            </a:r>
          </a:p>
          <a:p>
            <a:r>
              <a:rPr lang="en-US" dirty="0" smtClean="0"/>
              <a:t>All worked.</a:t>
            </a:r>
          </a:p>
          <a:p>
            <a:r>
              <a:rPr lang="en-US" dirty="0" smtClean="0"/>
              <a:t>SN706 was a little tricky. LED needed resistors to limit current.</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70</a:t>
            </a:fld>
            <a:endParaRPr lang="en-US"/>
          </a:p>
        </p:txBody>
      </p:sp>
    </p:spTree>
    <p:extLst>
      <p:ext uri="{BB962C8B-B14F-4D97-AF65-F5344CB8AC3E}">
        <p14:creationId xmlns:p14="http://schemas.microsoft.com/office/powerpoint/2010/main" val="13431392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36.media.tumblr.com/b759143a16675f61654d836ce8a6226e/tumblr_n763wjewOS1t0iytuo4_12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5" y="0"/>
            <a:ext cx="8855964" cy="64064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nchor="ctr"/>
          <a:lstStyle/>
          <a:p>
            <a:pPr algn="ctr"/>
            <a:r>
              <a:rPr lang="en-US" dirty="0" smtClean="0">
                <a:solidFill>
                  <a:schemeClr val="tx2">
                    <a:lumMod val="75000"/>
                  </a:schemeClr>
                </a:solidFill>
              </a:rPr>
              <a:t>Lab </a:t>
            </a:r>
            <a:r>
              <a:rPr lang="en-US" dirty="0">
                <a:solidFill>
                  <a:schemeClr val="tx2">
                    <a:lumMod val="75000"/>
                  </a:schemeClr>
                </a:solidFill>
              </a:rPr>
              <a:t>12 – </a:t>
            </a:r>
            <a:r>
              <a:rPr lang="en-US" dirty="0" err="1">
                <a:solidFill>
                  <a:schemeClr val="tx2">
                    <a:lumMod val="75000"/>
                  </a:schemeClr>
                </a:solidFill>
              </a:rPr>
              <a:t>Lissajous</a:t>
            </a:r>
            <a:r>
              <a:rPr lang="en-US" dirty="0">
                <a:solidFill>
                  <a:schemeClr val="tx2">
                    <a:lumMod val="75000"/>
                  </a:schemeClr>
                </a:solidFill>
              </a:rPr>
              <a:t> Pattern and </a:t>
            </a:r>
            <a:r>
              <a:rPr lang="en-US" dirty="0" smtClean="0">
                <a:solidFill>
                  <a:schemeClr val="tx2">
                    <a:lumMod val="75000"/>
                  </a:schemeClr>
                </a:solidFill>
              </a:rPr>
              <a:t>Home Electronic</a:t>
            </a:r>
            <a:endParaRPr lang="en-US" dirty="0">
              <a:solidFill>
                <a:schemeClr val="tx2">
                  <a:lumMod val="75000"/>
                </a:schemeClr>
              </a:solidFill>
            </a:endParaRPr>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71</a:t>
            </a:fld>
            <a:endParaRPr lang="en-US"/>
          </a:p>
        </p:txBody>
      </p:sp>
    </p:spTree>
    <p:extLst>
      <p:ext uri="{BB962C8B-B14F-4D97-AF65-F5344CB8AC3E}">
        <p14:creationId xmlns:p14="http://schemas.microsoft.com/office/powerpoint/2010/main" val="163937908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r>
              <a:rPr lang="en-US" dirty="0" smtClean="0"/>
              <a:t>Lab 12 – </a:t>
            </a:r>
            <a:r>
              <a:rPr lang="en-US" dirty="0" err="1"/>
              <a:t>Lissajous</a:t>
            </a:r>
            <a:r>
              <a:rPr lang="en-US" dirty="0"/>
              <a:t> Pattern and </a:t>
            </a:r>
            <a:r>
              <a:rPr lang="en-US" dirty="0" smtClean="0"/>
              <a:t>Home electronic</a:t>
            </a:r>
            <a:endParaRPr lang="en-US" sz="2700" dirty="0"/>
          </a:p>
        </p:txBody>
      </p:sp>
      <p:sp>
        <p:nvSpPr>
          <p:cNvPr id="3" name="Content Placeholder 2"/>
          <p:cNvSpPr>
            <a:spLocks noGrp="1"/>
          </p:cNvSpPr>
          <p:nvPr>
            <p:ph idx="1"/>
          </p:nvPr>
        </p:nvSpPr>
        <p:spPr>
          <a:xfrm>
            <a:off x="838200" y="1459345"/>
            <a:ext cx="10515600" cy="4717618"/>
          </a:xfrm>
        </p:spPr>
        <p:txBody>
          <a:bodyPr/>
          <a:lstStyle/>
          <a:p>
            <a:r>
              <a:rPr lang="en-US" dirty="0" smtClean="0"/>
              <a:t>Objective</a:t>
            </a:r>
          </a:p>
          <a:p>
            <a:pPr lvl="1"/>
            <a:r>
              <a:rPr lang="en-US" dirty="0"/>
              <a:t>to display a circle or ellipse on an oscilloscope, then demonstrate in the lab. </a:t>
            </a:r>
            <a:endParaRPr lang="en-US" dirty="0" smtClean="0"/>
          </a:p>
          <a:p>
            <a:r>
              <a:rPr lang="en-US" dirty="0" smtClean="0"/>
              <a:t>Equipment and Material</a:t>
            </a:r>
          </a:p>
          <a:p>
            <a:endParaRPr lang="en-US" dirty="0"/>
          </a:p>
          <a:p>
            <a:endParaRPr lang="en-US" dirty="0" smtClean="0"/>
          </a:p>
          <a:p>
            <a:endParaRPr lang="en-US" dirty="0" smtClean="0"/>
          </a:p>
          <a:p>
            <a:endParaRPr lang="en-US" dirty="0" smtClean="0"/>
          </a:p>
          <a:p>
            <a:r>
              <a:rPr lang="en-US" dirty="0" smtClean="0"/>
              <a:t>Research and Information</a:t>
            </a:r>
          </a:p>
          <a:p>
            <a:pPr marL="457200" lvl="1" indent="0">
              <a:buNone/>
            </a:pPr>
            <a:r>
              <a:rPr lang="en-US" sz="2000" dirty="0"/>
              <a:t>Video at </a:t>
            </a:r>
            <a:r>
              <a:rPr lang="en-US" sz="2000" dirty="0">
                <a:hlinkClick r:id="rId2"/>
              </a:rPr>
              <a:t>https://www.youtube.com/watch?v=</a:t>
            </a:r>
            <a:r>
              <a:rPr lang="en-US" sz="2000" dirty="0" smtClean="0">
                <a:hlinkClick r:id="rId2"/>
              </a:rPr>
              <a:t>t6nGiBzGLD8</a:t>
            </a:r>
            <a:endParaRPr lang="en-US" sz="2000" dirty="0" smtClean="0"/>
          </a:p>
          <a:p>
            <a:pPr marL="457200" lvl="1" indent="0">
              <a:buNone/>
            </a:pPr>
            <a:r>
              <a:rPr lang="en-US" sz="2000" dirty="0">
                <a:hlinkClick r:id="rId3"/>
              </a:rPr>
              <a:t>https://www.youtube.com/watch?v=</a:t>
            </a:r>
            <a:r>
              <a:rPr lang="en-US" sz="2000" dirty="0" smtClean="0">
                <a:hlinkClick r:id="rId3"/>
              </a:rPr>
              <a:t>pSyitNgy8hE</a:t>
            </a:r>
            <a:endParaRPr lang="en-US" sz="2000" dirty="0" smtClean="0"/>
          </a:p>
          <a:p>
            <a:pPr marL="457200" lvl="1" indent="0">
              <a:buNone/>
            </a:pPr>
            <a:endParaRPr lang="en-US" sz="2000" dirty="0"/>
          </a:p>
          <a:p>
            <a:pPr marL="457200" lvl="1" indent="0">
              <a:buNone/>
            </a:pPr>
            <a:endParaRPr lang="en-US" sz="2000" dirty="0" smtClean="0"/>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72</a:t>
            </a:fld>
            <a:endParaRPr lang="en-US"/>
          </a:p>
        </p:txBody>
      </p:sp>
      <p:pic>
        <p:nvPicPr>
          <p:cNvPr id="6" name="Picture 5"/>
          <p:cNvPicPr>
            <a:picLocks noChangeAspect="1"/>
          </p:cNvPicPr>
          <p:nvPr/>
        </p:nvPicPr>
        <p:blipFill rotWithShape="1">
          <a:blip r:embed="rId4"/>
          <a:srcRect b="32000"/>
          <a:stretch/>
        </p:blipFill>
        <p:spPr>
          <a:xfrm>
            <a:off x="1056477" y="2983615"/>
            <a:ext cx="6515100" cy="1837020"/>
          </a:xfrm>
          <a:prstGeom prst="rect">
            <a:avLst/>
          </a:prstGeom>
        </p:spPr>
      </p:pic>
    </p:spTree>
    <p:extLst>
      <p:ext uri="{BB962C8B-B14F-4D97-AF65-F5344CB8AC3E}">
        <p14:creationId xmlns:p14="http://schemas.microsoft.com/office/powerpoint/2010/main" val="26778389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r>
              <a:rPr lang="en-US" dirty="0" smtClean="0"/>
              <a:t>Pictures</a:t>
            </a:r>
            <a:endParaRPr lang="en-US" dirty="0"/>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73</a:t>
            </a:fld>
            <a:endParaRPr lang="en-US"/>
          </a:p>
        </p:txBody>
      </p:sp>
      <p:pic>
        <p:nvPicPr>
          <p:cNvPr id="8" name="Picture 7" descr="unnamed.jpg"/>
          <p:cNvPicPr>
            <a:picLocks noChangeAspect="1"/>
          </p:cNvPicPr>
          <p:nvPr/>
        </p:nvPicPr>
        <p:blipFill rotWithShape="1">
          <a:blip r:embed="rId2">
            <a:extLst>
              <a:ext uri="{28A0092B-C50C-407E-A947-70E740481C1C}">
                <a14:useLocalDpi xmlns:a14="http://schemas.microsoft.com/office/drawing/2010/main" val="0"/>
              </a:ext>
            </a:extLst>
          </a:blip>
          <a:srcRect l="16917" t="30656" r="17636"/>
          <a:stretch/>
        </p:blipFill>
        <p:spPr>
          <a:xfrm>
            <a:off x="184959" y="1787704"/>
            <a:ext cx="3859517" cy="4179528"/>
          </a:xfrm>
          <a:prstGeom prst="rect">
            <a:avLst/>
          </a:prstGeom>
        </p:spPr>
      </p:pic>
      <p:pic>
        <p:nvPicPr>
          <p:cNvPr id="10" name="Picture 9" descr="unnamed.jpg"/>
          <p:cNvPicPr>
            <a:picLocks noChangeAspect="1"/>
          </p:cNvPicPr>
          <p:nvPr/>
        </p:nvPicPr>
        <p:blipFill rotWithShape="1">
          <a:blip r:embed="rId3">
            <a:extLst>
              <a:ext uri="{28A0092B-C50C-407E-A947-70E740481C1C}">
                <a14:useLocalDpi xmlns:a14="http://schemas.microsoft.com/office/drawing/2010/main" val="0"/>
              </a:ext>
            </a:extLst>
          </a:blip>
          <a:srcRect t="19689" b="28473"/>
          <a:stretch/>
        </p:blipFill>
        <p:spPr>
          <a:xfrm>
            <a:off x="4093799" y="4191856"/>
            <a:ext cx="4562368" cy="2564430"/>
          </a:xfrm>
          <a:prstGeom prst="rect">
            <a:avLst/>
          </a:prstGeom>
        </p:spPr>
      </p:pic>
      <p:pic>
        <p:nvPicPr>
          <p:cNvPr id="11" name="Picture 10" descr="unnamed.jpg"/>
          <p:cNvPicPr>
            <a:picLocks noChangeAspect="1"/>
          </p:cNvPicPr>
          <p:nvPr/>
        </p:nvPicPr>
        <p:blipFill rotWithShape="1">
          <a:blip r:embed="rId4">
            <a:extLst>
              <a:ext uri="{28A0092B-C50C-407E-A947-70E740481C1C}">
                <a14:useLocalDpi xmlns:a14="http://schemas.microsoft.com/office/drawing/2010/main" val="0"/>
              </a:ext>
            </a:extLst>
          </a:blip>
          <a:srcRect t="26607" r="5409" b="16764"/>
          <a:stretch/>
        </p:blipFill>
        <p:spPr>
          <a:xfrm>
            <a:off x="7141776" y="258908"/>
            <a:ext cx="4865264" cy="3624723"/>
          </a:xfrm>
          <a:prstGeom prst="rect">
            <a:avLst/>
          </a:prstGeom>
        </p:spPr>
      </p:pic>
      <p:sp>
        <p:nvSpPr>
          <p:cNvPr id="13" name="TextBox 12"/>
          <p:cNvSpPr txBox="1"/>
          <p:nvPr/>
        </p:nvSpPr>
        <p:spPr>
          <a:xfrm>
            <a:off x="4439059" y="530147"/>
            <a:ext cx="2083892" cy="954107"/>
          </a:xfrm>
          <a:prstGeom prst="rect">
            <a:avLst/>
          </a:prstGeom>
          <a:noFill/>
        </p:spPr>
        <p:txBody>
          <a:bodyPr wrap="square" rtlCol="0">
            <a:spAutoFit/>
          </a:bodyPr>
          <a:lstStyle/>
          <a:p>
            <a:r>
              <a:rPr lang="en-US" sz="2800" dirty="0" smtClean="0"/>
              <a:t>Home Electronic</a:t>
            </a:r>
            <a:endParaRPr lang="en-US" sz="2800" dirty="0"/>
          </a:p>
        </p:txBody>
      </p:sp>
      <p:cxnSp>
        <p:nvCxnSpPr>
          <p:cNvPr id="15" name="Straight Arrow Connector 14"/>
          <p:cNvCxnSpPr/>
          <p:nvPr/>
        </p:nvCxnSpPr>
        <p:spPr>
          <a:xfrm>
            <a:off x="5795439" y="1750716"/>
            <a:ext cx="961796" cy="295896"/>
          </a:xfrm>
          <a:prstGeom prst="straightConnector1">
            <a:avLst/>
          </a:prstGeom>
          <a:ln w="38100" cmpd="sng">
            <a:solidFill>
              <a:srgbClr val="5B9BD5"/>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14922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3311"/>
          </a:xfrm>
        </p:spPr>
        <p:txBody>
          <a:bodyPr/>
          <a:lstStyle/>
          <a:p>
            <a:r>
              <a:rPr lang="en-US" dirty="0" smtClean="0"/>
              <a:t>Summary and Conclusion</a:t>
            </a:r>
            <a:endParaRPr lang="en-US" dirty="0"/>
          </a:p>
        </p:txBody>
      </p:sp>
      <p:sp>
        <p:nvSpPr>
          <p:cNvPr id="3" name="Content Placeholder 2"/>
          <p:cNvSpPr>
            <a:spLocks noGrp="1"/>
          </p:cNvSpPr>
          <p:nvPr>
            <p:ph idx="1"/>
          </p:nvPr>
        </p:nvSpPr>
        <p:spPr>
          <a:xfrm>
            <a:off x="838200" y="1376218"/>
            <a:ext cx="10515600" cy="4800745"/>
          </a:xfrm>
        </p:spPr>
        <p:txBody>
          <a:bodyPr/>
          <a:lstStyle/>
          <a:p>
            <a:pPr lvl="1">
              <a:buFont typeface="Wingdings" charset="2"/>
              <a:buChar char="Ø"/>
            </a:pPr>
            <a:r>
              <a:rPr lang="en-US" dirty="0" smtClean="0"/>
              <a:t>Had to use two function generator to create a circle.</a:t>
            </a:r>
            <a:r>
              <a:rPr lang="en-US" dirty="0"/>
              <a:t> </a:t>
            </a:r>
            <a:r>
              <a:rPr lang="en-US" dirty="0" smtClean="0"/>
              <a:t>One channel acts as an X axis and the other as Y axis.</a:t>
            </a:r>
          </a:p>
          <a:p>
            <a:pPr lvl="1">
              <a:buFont typeface="Wingdings" charset="2"/>
              <a:buChar char="Ø"/>
            </a:pPr>
            <a:endParaRPr lang="en-US" dirty="0"/>
          </a:p>
          <a:p>
            <a:pPr lvl="1">
              <a:buFont typeface="Wingdings" charset="2"/>
              <a:buChar char="Ø"/>
            </a:pPr>
            <a:r>
              <a:rPr lang="en-US" dirty="0" smtClean="0"/>
              <a:t>Needed to have 90 degrees for perfect circle but we </a:t>
            </a:r>
            <a:r>
              <a:rPr lang="en-US" dirty="0" err="1" smtClean="0"/>
              <a:t>didn</a:t>
            </a:r>
            <a:r>
              <a:rPr lang="fr-FR" dirty="0" smtClean="0"/>
              <a:t>’</a:t>
            </a:r>
            <a:r>
              <a:rPr lang="en-US" dirty="0" smtClean="0"/>
              <a:t>t get that.</a:t>
            </a:r>
          </a:p>
          <a:p>
            <a:pPr lvl="1">
              <a:buFont typeface="Wingdings" charset="2"/>
              <a:buChar char="Ø"/>
            </a:pPr>
            <a:endParaRPr lang="en-US" dirty="0"/>
          </a:p>
          <a:p>
            <a:pPr lvl="1">
              <a:buFont typeface="Wingdings" charset="2"/>
              <a:buChar char="Ø"/>
            </a:pPr>
            <a:r>
              <a:rPr lang="en-US" dirty="0" smtClean="0"/>
              <a:t>Didn’t have a perfect circle but we were there.</a:t>
            </a:r>
          </a:p>
          <a:p>
            <a:pPr lvl="1">
              <a:buFont typeface="Wingdings" charset="2"/>
              <a:buChar char="Ø"/>
            </a:pPr>
            <a:endParaRPr lang="en-US" dirty="0"/>
          </a:p>
          <a:p>
            <a:pPr lvl="1">
              <a:buFont typeface="Wingdings" charset="2"/>
              <a:buChar char="Ø"/>
            </a:pPr>
            <a:r>
              <a:rPr lang="en-US" dirty="0" smtClean="0"/>
              <a:t>After demonstrate the </a:t>
            </a:r>
            <a:r>
              <a:rPr lang="en-US" dirty="0" err="1" smtClean="0"/>
              <a:t>Lissajous</a:t>
            </a:r>
            <a:r>
              <a:rPr lang="en-US" dirty="0" smtClean="0"/>
              <a:t> pattern, I worked on the home electronic I brought it. </a:t>
            </a:r>
            <a:r>
              <a:rPr lang="en-US" dirty="0" err="1" smtClean="0"/>
              <a:t>Couldn</a:t>
            </a:r>
            <a:r>
              <a:rPr lang="fr-FR" dirty="0" smtClean="0"/>
              <a:t>’</a:t>
            </a:r>
            <a:r>
              <a:rPr lang="en-US" dirty="0" smtClean="0"/>
              <a:t>t get it fix because I </a:t>
            </a:r>
            <a:r>
              <a:rPr lang="en-US" dirty="0" err="1" smtClean="0"/>
              <a:t>couldn</a:t>
            </a:r>
            <a:r>
              <a:rPr lang="fr-FR" dirty="0" smtClean="0"/>
              <a:t>’</a:t>
            </a:r>
            <a:r>
              <a:rPr lang="en-US" dirty="0" smtClean="0"/>
              <a:t>t find a schematic online to help me see what was wrong with it.</a:t>
            </a:r>
          </a:p>
        </p:txBody>
      </p:sp>
      <p:sp>
        <p:nvSpPr>
          <p:cNvPr id="4" name="Footer Placeholder 3"/>
          <p:cNvSpPr>
            <a:spLocks noGrp="1"/>
          </p:cNvSpPr>
          <p:nvPr>
            <p:ph type="ftr" sz="quarter" idx="11"/>
          </p:nvPr>
        </p:nvSpPr>
        <p:spPr>
          <a:xfrm>
            <a:off x="838200" y="6356349"/>
            <a:ext cx="1832811"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74</a:t>
            </a:fld>
            <a:endParaRPr lang="en-US"/>
          </a:p>
        </p:txBody>
      </p:sp>
    </p:spTree>
    <p:extLst>
      <p:ext uri="{BB962C8B-B14F-4D97-AF65-F5344CB8AC3E}">
        <p14:creationId xmlns:p14="http://schemas.microsoft.com/office/powerpoint/2010/main" val="2754219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85246" y="0"/>
            <a:ext cx="7539754" cy="6858000"/>
          </a:xfrm>
          <a:prstGeom prst="rect">
            <a:avLst/>
          </a:prstGeom>
        </p:spPr>
      </p:pic>
      <p:sp>
        <p:nvSpPr>
          <p:cNvPr id="2" name="Title 1"/>
          <p:cNvSpPr>
            <a:spLocks noGrp="1"/>
          </p:cNvSpPr>
          <p:nvPr>
            <p:ph type="title"/>
          </p:nvPr>
        </p:nvSpPr>
        <p:spPr/>
        <p:txBody>
          <a:bodyPr anchor="ctr"/>
          <a:lstStyle/>
          <a:p>
            <a:pPr algn="ctr"/>
            <a:r>
              <a:rPr lang="en-US" dirty="0" smtClean="0"/>
              <a:t>Lab 13 –AC </a:t>
            </a:r>
            <a:r>
              <a:rPr lang="en-US" dirty="0"/>
              <a:t>to DC Power Supplies</a:t>
            </a:r>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75</a:t>
            </a:fld>
            <a:endParaRPr lang="en-US"/>
          </a:p>
        </p:txBody>
      </p:sp>
    </p:spTree>
    <p:extLst>
      <p:ext uri="{BB962C8B-B14F-4D97-AF65-F5344CB8AC3E}">
        <p14:creationId xmlns:p14="http://schemas.microsoft.com/office/powerpoint/2010/main" val="114850221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901" y="93888"/>
            <a:ext cx="10515600" cy="918730"/>
          </a:xfrm>
        </p:spPr>
        <p:txBody>
          <a:bodyPr>
            <a:normAutofit/>
          </a:bodyPr>
          <a:lstStyle/>
          <a:p>
            <a:r>
              <a:rPr lang="en-US" dirty="0" smtClean="0"/>
              <a:t>Lab 13 – </a:t>
            </a:r>
            <a:r>
              <a:rPr lang="en-US" dirty="0"/>
              <a:t>AC to DC Power Supplies</a:t>
            </a:r>
            <a:endParaRPr lang="en-US" sz="2700" dirty="0"/>
          </a:p>
        </p:txBody>
      </p:sp>
      <p:sp>
        <p:nvSpPr>
          <p:cNvPr id="3" name="Content Placeholder 2"/>
          <p:cNvSpPr>
            <a:spLocks noGrp="1"/>
          </p:cNvSpPr>
          <p:nvPr>
            <p:ph idx="1"/>
          </p:nvPr>
        </p:nvSpPr>
        <p:spPr>
          <a:xfrm>
            <a:off x="838200" y="949331"/>
            <a:ext cx="10515600" cy="5794625"/>
          </a:xfrm>
        </p:spPr>
        <p:txBody>
          <a:bodyPr>
            <a:normAutofit/>
          </a:bodyPr>
          <a:lstStyle/>
          <a:p>
            <a:r>
              <a:rPr lang="en-US" dirty="0" smtClean="0"/>
              <a:t>Objective</a:t>
            </a:r>
          </a:p>
          <a:p>
            <a:pPr marL="914400" lvl="2" indent="0">
              <a:buNone/>
            </a:pPr>
            <a:r>
              <a:rPr lang="en-US" dirty="0" smtClean="0"/>
              <a:t>Convert AC to DC</a:t>
            </a:r>
          </a:p>
          <a:p>
            <a:r>
              <a:rPr lang="en-US" dirty="0" smtClean="0"/>
              <a:t>Equipment and Material</a:t>
            </a:r>
          </a:p>
          <a:p>
            <a:pPr marL="0" indent="0">
              <a:buNone/>
            </a:pPr>
            <a:r>
              <a:rPr lang="en-US" dirty="0"/>
              <a:t>	</a:t>
            </a:r>
            <a:r>
              <a:rPr lang="en-US" dirty="0" smtClean="0"/>
              <a:t> (4) IN4148 diodes, 100uF Capacitor, 5V AC</a:t>
            </a:r>
          </a:p>
          <a:p>
            <a:endParaRPr lang="en-US" dirty="0"/>
          </a:p>
          <a:p>
            <a:endParaRPr lang="en-US" dirty="0" smtClean="0"/>
          </a:p>
          <a:p>
            <a:endParaRPr lang="en-US" dirty="0" smtClean="0"/>
          </a:p>
          <a:p>
            <a:endParaRPr lang="en-US" dirty="0"/>
          </a:p>
          <a:p>
            <a:r>
              <a:rPr lang="en-US" dirty="0" smtClean="0"/>
              <a:t>Research and Information</a:t>
            </a:r>
          </a:p>
          <a:p>
            <a:pPr marL="457200" lvl="1" indent="0">
              <a:buNone/>
            </a:pPr>
            <a:r>
              <a:rPr lang="en-US" sz="2000" dirty="0" smtClean="0"/>
              <a:t>Video  tutorials </a:t>
            </a:r>
            <a:r>
              <a:rPr lang="en-US" sz="2000" dirty="0"/>
              <a:t>at </a:t>
            </a:r>
            <a:r>
              <a:rPr lang="en-US" sz="2000" dirty="0">
                <a:hlinkClick r:id="rId2"/>
              </a:rPr>
              <a:t>https://www.youtube.com/watch?v=</a:t>
            </a:r>
            <a:r>
              <a:rPr lang="en-US" sz="2000" dirty="0" smtClean="0">
                <a:hlinkClick r:id="rId2"/>
              </a:rPr>
              <a:t>cyhzpFqXwdA</a:t>
            </a:r>
            <a:endParaRPr lang="en-US" sz="2000" dirty="0" smtClean="0"/>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76</a:t>
            </a:fld>
            <a:endParaRPr lang="en-US"/>
          </a:p>
        </p:txBody>
      </p:sp>
      <p:pic>
        <p:nvPicPr>
          <p:cNvPr id="6" name="Picture 5"/>
          <p:cNvPicPr>
            <a:picLocks noChangeAspect="1"/>
          </p:cNvPicPr>
          <p:nvPr/>
        </p:nvPicPr>
        <p:blipFill rotWithShape="1">
          <a:blip r:embed="rId3"/>
          <a:srcRect b="32000"/>
          <a:stretch/>
        </p:blipFill>
        <p:spPr>
          <a:xfrm>
            <a:off x="896177" y="3341156"/>
            <a:ext cx="6515100" cy="1430161"/>
          </a:xfrm>
          <a:prstGeom prst="rect">
            <a:avLst/>
          </a:prstGeom>
        </p:spPr>
      </p:pic>
    </p:spTree>
    <p:extLst>
      <p:ext uri="{BB962C8B-B14F-4D97-AF65-F5344CB8AC3E}">
        <p14:creationId xmlns:p14="http://schemas.microsoft.com/office/powerpoint/2010/main" val="300583016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r>
              <a:rPr lang="en-US" dirty="0" smtClean="0"/>
              <a:t>Details and Procedures</a:t>
            </a:r>
            <a:endParaRPr lang="en-US" dirty="0"/>
          </a:p>
        </p:txBody>
      </p:sp>
      <p:sp>
        <p:nvSpPr>
          <p:cNvPr id="3" name="Content Placeholder 2"/>
          <p:cNvSpPr>
            <a:spLocks noGrp="1"/>
          </p:cNvSpPr>
          <p:nvPr>
            <p:ph idx="1"/>
          </p:nvPr>
        </p:nvSpPr>
        <p:spPr>
          <a:xfrm>
            <a:off x="838200" y="1422400"/>
            <a:ext cx="10515600" cy="4754563"/>
          </a:xfrm>
        </p:spPr>
        <p:txBody>
          <a:bodyPr/>
          <a:lstStyle/>
          <a:p>
            <a:pPr marL="0" indent="0">
              <a:buNone/>
            </a:pPr>
            <a:r>
              <a:rPr lang="en-US" dirty="0" smtClean="0"/>
              <a:t>Build </a:t>
            </a:r>
            <a:r>
              <a:rPr lang="en-US" dirty="0"/>
              <a:t>and demonstrate in lab but use a function generator for the sine wave input at 60 Hz, 5.6V pk.  </a:t>
            </a:r>
            <a:endParaRPr lang="en-US" dirty="0" smtClean="0"/>
          </a:p>
          <a:p>
            <a:pPr marL="0" indent="0">
              <a:buNone/>
            </a:pPr>
            <a:r>
              <a:rPr lang="en-US" dirty="0" smtClean="0"/>
              <a:t>Show </a:t>
            </a:r>
            <a:r>
              <a:rPr lang="en-US" dirty="0"/>
              <a:t>on the oscilloscope the input on channel 1 and the output on channel 2 which should be about 5V DC. </a:t>
            </a:r>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77</a:t>
            </a:fld>
            <a:endParaRPr lang="en-US"/>
          </a:p>
        </p:txBody>
      </p:sp>
    </p:spTree>
    <p:extLst>
      <p:ext uri="{BB962C8B-B14F-4D97-AF65-F5344CB8AC3E}">
        <p14:creationId xmlns:p14="http://schemas.microsoft.com/office/powerpoint/2010/main" val="7115319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78</a:t>
            </a:fld>
            <a:endParaRPr lang="en-US"/>
          </a:p>
        </p:txBody>
      </p:sp>
      <p:pic>
        <p:nvPicPr>
          <p:cNvPr id="6" name="Picture 5" descr="unnamed.jpg"/>
          <p:cNvPicPr>
            <a:picLocks noChangeAspect="1"/>
          </p:cNvPicPr>
          <p:nvPr/>
        </p:nvPicPr>
        <p:blipFill rotWithShape="1">
          <a:blip r:embed="rId2">
            <a:extLst>
              <a:ext uri="{28A0092B-C50C-407E-A947-70E740481C1C}">
                <a14:useLocalDpi xmlns:a14="http://schemas.microsoft.com/office/drawing/2010/main" val="0"/>
              </a:ext>
            </a:extLst>
          </a:blip>
          <a:srcRect t="17151" b="20749"/>
          <a:stretch/>
        </p:blipFill>
        <p:spPr>
          <a:xfrm>
            <a:off x="0" y="1639755"/>
            <a:ext cx="4056807" cy="3402801"/>
          </a:xfrm>
          <a:prstGeom prst="rect">
            <a:avLst/>
          </a:prstGeom>
        </p:spPr>
      </p:pic>
      <p:pic>
        <p:nvPicPr>
          <p:cNvPr id="7" name="Picture 6" descr="unnamed.jpg"/>
          <p:cNvPicPr>
            <a:picLocks noChangeAspect="1"/>
          </p:cNvPicPr>
          <p:nvPr/>
        </p:nvPicPr>
        <p:blipFill rotWithShape="1">
          <a:blip r:embed="rId3">
            <a:extLst>
              <a:ext uri="{28A0092B-C50C-407E-A947-70E740481C1C}">
                <a14:useLocalDpi xmlns:a14="http://schemas.microsoft.com/office/drawing/2010/main" val="0"/>
              </a:ext>
            </a:extLst>
          </a:blip>
          <a:srcRect t="21034"/>
          <a:stretch/>
        </p:blipFill>
        <p:spPr>
          <a:xfrm>
            <a:off x="4192444" y="221922"/>
            <a:ext cx="4685675" cy="4869950"/>
          </a:xfrm>
          <a:prstGeom prst="rect">
            <a:avLst/>
          </a:prstGeom>
        </p:spPr>
      </p:pic>
      <p:pic>
        <p:nvPicPr>
          <p:cNvPr id="8" name="Picture 7" descr="unnamed.jpg"/>
          <p:cNvPicPr>
            <a:picLocks noChangeAspect="1"/>
          </p:cNvPicPr>
          <p:nvPr/>
        </p:nvPicPr>
        <p:blipFill rotWithShape="1">
          <a:blip r:embed="rId4">
            <a:extLst>
              <a:ext uri="{28A0092B-C50C-407E-A947-70E740481C1C}">
                <a14:useLocalDpi xmlns:a14="http://schemas.microsoft.com/office/drawing/2010/main" val="0"/>
              </a:ext>
            </a:extLst>
          </a:blip>
          <a:srcRect l="13995" t="3236" r="31825"/>
          <a:stretch/>
        </p:blipFill>
        <p:spPr>
          <a:xfrm>
            <a:off x="9405257" y="123290"/>
            <a:ext cx="2786743" cy="6636078"/>
          </a:xfrm>
          <a:prstGeom prst="rect">
            <a:avLst/>
          </a:prstGeom>
        </p:spPr>
      </p:pic>
      <p:sp>
        <p:nvSpPr>
          <p:cNvPr id="9" name="TextBox 8"/>
          <p:cNvSpPr txBox="1"/>
          <p:nvPr/>
        </p:nvSpPr>
        <p:spPr>
          <a:xfrm>
            <a:off x="6091376" y="5535716"/>
            <a:ext cx="2071561" cy="800219"/>
          </a:xfrm>
          <a:prstGeom prst="rect">
            <a:avLst/>
          </a:prstGeom>
          <a:noFill/>
        </p:spPr>
        <p:txBody>
          <a:bodyPr wrap="square" rtlCol="0">
            <a:spAutoFit/>
          </a:bodyPr>
          <a:lstStyle/>
          <a:p>
            <a:r>
              <a:rPr lang="en-US" sz="2800" dirty="0" smtClean="0"/>
              <a:t>Optional</a:t>
            </a:r>
          </a:p>
          <a:p>
            <a:endParaRPr lang="en-US" dirty="0"/>
          </a:p>
        </p:txBody>
      </p:sp>
      <p:cxnSp>
        <p:nvCxnSpPr>
          <p:cNvPr id="11" name="Straight Arrow Connector 10"/>
          <p:cNvCxnSpPr/>
          <p:nvPr/>
        </p:nvCxnSpPr>
        <p:spPr>
          <a:xfrm flipV="1">
            <a:off x="7780685" y="5252149"/>
            <a:ext cx="1368710" cy="46850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68875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chematic</a:t>
            </a:r>
            <a:endParaRPr lang="en-US" dirty="0"/>
          </a:p>
        </p:txBody>
      </p:sp>
      <p:pic>
        <p:nvPicPr>
          <p:cNvPr id="6" name="Content Placeholder 5"/>
          <p:cNvPicPr>
            <a:picLocks noGrp="1" noChangeAspect="1"/>
          </p:cNvPicPr>
          <p:nvPr>
            <p:ph idx="1"/>
          </p:nvPr>
        </p:nvPicPr>
        <p:blipFill>
          <a:blip r:embed="rId2"/>
          <a:stretch>
            <a:fillRect/>
          </a:stretch>
        </p:blipFill>
        <p:spPr>
          <a:xfrm>
            <a:off x="295968" y="1690688"/>
            <a:ext cx="6117190" cy="3511507"/>
          </a:xfrm>
          <a:prstGeom prst="rect">
            <a:avLst/>
          </a:prstGeom>
        </p:spPr>
      </p:pic>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79</a:t>
            </a:fld>
            <a:endParaRPr lang="en-US"/>
          </a:p>
        </p:txBody>
      </p:sp>
      <p:pic>
        <p:nvPicPr>
          <p:cNvPr id="7" name="Picture 6"/>
          <p:cNvPicPr>
            <a:picLocks noChangeAspect="1"/>
          </p:cNvPicPr>
          <p:nvPr/>
        </p:nvPicPr>
        <p:blipFill>
          <a:blip r:embed="rId3"/>
          <a:stretch>
            <a:fillRect/>
          </a:stretch>
        </p:blipFill>
        <p:spPr>
          <a:xfrm>
            <a:off x="6800850" y="1473973"/>
            <a:ext cx="5391150" cy="4305300"/>
          </a:xfrm>
          <a:prstGeom prst="rect">
            <a:avLst/>
          </a:prstGeom>
        </p:spPr>
      </p:pic>
    </p:spTree>
    <p:extLst>
      <p:ext uri="{BB962C8B-B14F-4D97-AF65-F5344CB8AC3E}">
        <p14:creationId xmlns:p14="http://schemas.microsoft.com/office/powerpoint/2010/main" val="1265953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3311"/>
          </a:xfrm>
        </p:spPr>
        <p:txBody>
          <a:bodyPr/>
          <a:lstStyle/>
          <a:p>
            <a:r>
              <a:rPr lang="en-US" dirty="0" smtClean="0"/>
              <a:t>Lab 1 – Summary and Conclusion</a:t>
            </a:r>
            <a:endParaRPr lang="en-US" dirty="0"/>
          </a:p>
        </p:txBody>
      </p:sp>
      <p:sp>
        <p:nvSpPr>
          <p:cNvPr id="3" name="Content Placeholder 2"/>
          <p:cNvSpPr>
            <a:spLocks noGrp="1"/>
          </p:cNvSpPr>
          <p:nvPr>
            <p:ph idx="1"/>
          </p:nvPr>
        </p:nvSpPr>
        <p:spPr>
          <a:xfrm>
            <a:off x="838200" y="1376218"/>
            <a:ext cx="10515600" cy="4800745"/>
          </a:xfrm>
        </p:spPr>
        <p:txBody>
          <a:bodyPr/>
          <a:lstStyle/>
          <a:p>
            <a:pPr marL="457200" lvl="1" indent="0">
              <a:buNone/>
            </a:pPr>
            <a:r>
              <a:rPr lang="en-US" sz="3200" dirty="0" smtClean="0"/>
              <a:t>We looked at the resistor color band to tell the value then we used DMM to measured the 3 resistors and verified the values.</a:t>
            </a:r>
          </a:p>
          <a:p>
            <a:pPr marL="457200" lvl="1" indent="0">
              <a:buNone/>
            </a:pPr>
            <a:r>
              <a:rPr lang="en-US" sz="3200" dirty="0" smtClean="0"/>
              <a:t>After hooking up the wire and placed components in Elvis board, we turn on the power and the LED lit up.</a:t>
            </a:r>
          </a:p>
          <a:p>
            <a:pPr marL="457200" lvl="1" indent="0">
              <a:buNone/>
            </a:pPr>
            <a:endParaRPr lang="en-US" sz="3200" dirty="0" smtClean="0"/>
          </a:p>
          <a:p>
            <a:pPr marL="457200" lvl="1" indent="0">
              <a:buNone/>
            </a:pPr>
            <a:endParaRPr lang="en-US" dirty="0"/>
          </a:p>
        </p:txBody>
      </p:sp>
      <p:sp>
        <p:nvSpPr>
          <p:cNvPr id="4" name="Footer Placeholder 3"/>
          <p:cNvSpPr>
            <a:spLocks noGrp="1"/>
          </p:cNvSpPr>
          <p:nvPr>
            <p:ph type="ftr" sz="quarter" idx="11"/>
          </p:nvPr>
        </p:nvSpPr>
        <p:spPr>
          <a:xfrm>
            <a:off x="838200" y="6356349"/>
            <a:ext cx="1832811"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8</a:t>
            </a:fld>
            <a:endParaRPr lang="en-US"/>
          </a:p>
        </p:txBody>
      </p:sp>
    </p:spTree>
    <p:extLst>
      <p:ext uri="{BB962C8B-B14F-4D97-AF65-F5344CB8AC3E}">
        <p14:creationId xmlns:p14="http://schemas.microsoft.com/office/powerpoint/2010/main" val="15936547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Conclusion</a:t>
            </a:r>
            <a:endParaRPr lang="en-US" dirty="0"/>
          </a:p>
        </p:txBody>
      </p:sp>
      <p:sp>
        <p:nvSpPr>
          <p:cNvPr id="3" name="Content Placeholder 2"/>
          <p:cNvSpPr>
            <a:spLocks noGrp="1"/>
          </p:cNvSpPr>
          <p:nvPr>
            <p:ph idx="1"/>
          </p:nvPr>
        </p:nvSpPr>
        <p:spPr/>
        <p:txBody>
          <a:bodyPr/>
          <a:lstStyle/>
          <a:p>
            <a:r>
              <a:rPr lang="en-US" dirty="0" smtClean="0"/>
              <a:t>This was build in </a:t>
            </a:r>
            <a:r>
              <a:rPr lang="en-US" dirty="0" err="1" smtClean="0"/>
              <a:t>Multism</a:t>
            </a:r>
            <a:r>
              <a:rPr lang="en-US" dirty="0" smtClean="0"/>
              <a:t> first then wired it up after we saw the result in </a:t>
            </a:r>
            <a:r>
              <a:rPr lang="en-US" dirty="0" err="1" smtClean="0"/>
              <a:t>Multism</a:t>
            </a:r>
            <a:r>
              <a:rPr lang="en-US" dirty="0" smtClean="0"/>
              <a:t> was correct.</a:t>
            </a:r>
          </a:p>
          <a:p>
            <a:r>
              <a:rPr lang="en-US" dirty="0" smtClean="0"/>
              <a:t>To see if it was matched with the result in </a:t>
            </a:r>
            <a:r>
              <a:rPr lang="en-US" dirty="0" err="1" smtClean="0"/>
              <a:t>Multism</a:t>
            </a:r>
            <a:r>
              <a:rPr lang="en-US" dirty="0" smtClean="0"/>
              <a:t>, we look at it through the Oscilloscope to confirm it.</a:t>
            </a:r>
          </a:p>
          <a:p>
            <a:r>
              <a:rPr lang="en-US" dirty="0" smtClean="0"/>
              <a:t>Found out that it need to be around 12 v range for 5v output.</a:t>
            </a:r>
          </a:p>
          <a:p>
            <a:r>
              <a:rPr lang="en-US" dirty="0" smtClean="0"/>
              <a:t>The optional I chose to do was cutting the foam and placed it in the chips’ cup holder.</a:t>
            </a:r>
          </a:p>
          <a:p>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80</a:t>
            </a:fld>
            <a:endParaRPr lang="en-US"/>
          </a:p>
        </p:txBody>
      </p:sp>
    </p:spTree>
    <p:extLst>
      <p:ext uri="{BB962C8B-B14F-4D97-AF65-F5344CB8AC3E}">
        <p14:creationId xmlns:p14="http://schemas.microsoft.com/office/powerpoint/2010/main" val="1644155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dirty="0" smtClean="0"/>
              <a:t>Lab 14</a:t>
            </a:r>
            <a:r>
              <a:rPr lang="en-US" dirty="0"/>
              <a:t>– ESD </a:t>
            </a:r>
          </a:p>
        </p:txBody>
      </p:sp>
      <p:sp>
        <p:nvSpPr>
          <p:cNvPr id="4" name="Footer Placeholder 3"/>
          <p:cNvSpPr>
            <a:spLocks noGrp="1"/>
          </p:cNvSpPr>
          <p:nvPr>
            <p:ph type="ftr" sz="quarter" idx="11"/>
          </p:nvPr>
        </p:nvSpPr>
        <p:spPr>
          <a:xfrm>
            <a:off x="831850" y="6356349"/>
            <a:ext cx="2434389"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81</a:t>
            </a:fld>
            <a:endParaRPr lang="en-US"/>
          </a:p>
        </p:txBody>
      </p:sp>
    </p:spTree>
    <p:extLst>
      <p:ext uri="{BB962C8B-B14F-4D97-AF65-F5344CB8AC3E}">
        <p14:creationId xmlns:p14="http://schemas.microsoft.com/office/powerpoint/2010/main" val="187045430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lstStyle/>
          <a:p>
            <a:r>
              <a:rPr lang="en-US" dirty="0" smtClean="0"/>
              <a:t>Lab 14– ESD</a:t>
            </a:r>
            <a:endParaRPr lang="en-US" dirty="0"/>
          </a:p>
        </p:txBody>
      </p:sp>
      <p:sp>
        <p:nvSpPr>
          <p:cNvPr id="3" name="Content Placeholder 2"/>
          <p:cNvSpPr>
            <a:spLocks noGrp="1"/>
          </p:cNvSpPr>
          <p:nvPr>
            <p:ph idx="1"/>
          </p:nvPr>
        </p:nvSpPr>
        <p:spPr>
          <a:xfrm>
            <a:off x="838200" y="1459345"/>
            <a:ext cx="10515600" cy="4717618"/>
          </a:xfrm>
        </p:spPr>
        <p:txBody>
          <a:bodyPr>
            <a:normAutofit/>
          </a:bodyPr>
          <a:lstStyle/>
          <a:p>
            <a:r>
              <a:rPr lang="en-US" dirty="0" smtClean="0"/>
              <a:t>Objective</a:t>
            </a:r>
          </a:p>
          <a:p>
            <a:pPr lvl="1"/>
            <a:r>
              <a:rPr lang="en-US" dirty="0" smtClean="0"/>
              <a:t>Find out how </a:t>
            </a:r>
            <a:r>
              <a:rPr lang="en-US" dirty="0"/>
              <a:t>it can affect electronic devices and some of the ways to prevent or minimize ESD for safe handling.</a:t>
            </a:r>
            <a:endParaRPr lang="en-US" dirty="0" smtClean="0"/>
          </a:p>
          <a:p>
            <a:r>
              <a:rPr lang="en-US" dirty="0" smtClean="0"/>
              <a:t>Equipment and Material</a:t>
            </a:r>
          </a:p>
          <a:p>
            <a:pPr marL="914400" lvl="2" indent="0">
              <a:buNone/>
            </a:pPr>
            <a:r>
              <a:rPr lang="en-US" dirty="0" smtClean="0"/>
              <a:t> Resistor, LED, Jumpers</a:t>
            </a:r>
          </a:p>
          <a:p>
            <a:pPr marL="914400" lvl="2" indent="0">
              <a:buNone/>
            </a:pPr>
            <a:endParaRPr lang="en-US" dirty="0" smtClean="0"/>
          </a:p>
          <a:p>
            <a:endParaRPr lang="en-US" dirty="0" smtClean="0"/>
          </a:p>
          <a:p>
            <a:endParaRPr lang="en-US" dirty="0" smtClean="0"/>
          </a:p>
          <a:p>
            <a:endParaRPr lang="en-US" dirty="0" smtClean="0"/>
          </a:p>
          <a:p>
            <a:r>
              <a:rPr lang="en-US" dirty="0" smtClean="0"/>
              <a:t>Research and Information</a:t>
            </a:r>
          </a:p>
          <a:p>
            <a:pPr marL="457200" lvl="1" indent="0">
              <a:buNone/>
            </a:pPr>
            <a:r>
              <a:rPr lang="en-US" dirty="0" smtClean="0"/>
              <a:t>Video at </a:t>
            </a:r>
            <a:r>
              <a:rPr lang="en-US" dirty="0">
                <a:hlinkClick r:id="rId2"/>
              </a:rPr>
              <a:t>https://www.youtube.com/watch?v=</a:t>
            </a:r>
            <a:r>
              <a:rPr lang="en-US" dirty="0" smtClean="0">
                <a:hlinkClick r:id="rId2"/>
              </a:rPr>
              <a:t>yHijVbN5CYY</a:t>
            </a:r>
            <a:endParaRPr lang="en-US" dirty="0" smtClean="0"/>
          </a:p>
          <a:p>
            <a:pPr marL="457200" lvl="1" indent="0">
              <a:buNone/>
            </a:pPr>
            <a:r>
              <a:rPr lang="en-US" dirty="0"/>
              <a:t>Info at </a:t>
            </a:r>
            <a:r>
              <a:rPr lang="en-US" dirty="0">
                <a:hlinkClick r:id="rId3"/>
              </a:rPr>
              <a:t>http://www.computerhope.com/</a:t>
            </a:r>
            <a:r>
              <a:rPr lang="en-US" dirty="0" smtClean="0">
                <a:hlinkClick r:id="rId3"/>
              </a:rPr>
              <a:t>esd.htm</a:t>
            </a:r>
            <a:endParaRPr lang="en-US" dirty="0" smtClean="0"/>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82</a:t>
            </a:fld>
            <a:endParaRPr lang="en-US"/>
          </a:p>
        </p:txBody>
      </p:sp>
      <p:pic>
        <p:nvPicPr>
          <p:cNvPr id="7" name="Picture 6"/>
          <p:cNvPicPr>
            <a:picLocks noChangeAspect="1"/>
          </p:cNvPicPr>
          <p:nvPr/>
        </p:nvPicPr>
        <p:blipFill>
          <a:blip r:embed="rId4"/>
          <a:stretch>
            <a:fillRect/>
          </a:stretch>
        </p:blipFill>
        <p:spPr>
          <a:xfrm>
            <a:off x="1278798" y="3423435"/>
            <a:ext cx="6502400" cy="904040"/>
          </a:xfrm>
          <a:prstGeom prst="rect">
            <a:avLst/>
          </a:prstGeom>
        </p:spPr>
      </p:pic>
    </p:spTree>
    <p:extLst>
      <p:ext uri="{BB962C8B-B14F-4D97-AF65-F5344CB8AC3E}">
        <p14:creationId xmlns:p14="http://schemas.microsoft.com/office/powerpoint/2010/main" val="4698246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 about ESD</a:t>
            </a:r>
            <a:endParaRPr lang="en-US" dirty="0"/>
          </a:p>
        </p:txBody>
      </p:sp>
      <p:sp>
        <p:nvSpPr>
          <p:cNvPr id="3" name="Content Placeholder 2"/>
          <p:cNvSpPr>
            <a:spLocks noGrp="1"/>
          </p:cNvSpPr>
          <p:nvPr>
            <p:ph idx="1"/>
          </p:nvPr>
        </p:nvSpPr>
        <p:spPr/>
        <p:txBody>
          <a:bodyPr/>
          <a:lstStyle/>
          <a:p>
            <a:r>
              <a:rPr lang="en-US" dirty="0" smtClean="0"/>
              <a:t>is sudden flow of electricity between two object.</a:t>
            </a:r>
          </a:p>
          <a:p>
            <a:r>
              <a:rPr lang="en-US" dirty="0" smtClean="0"/>
              <a:t>Commonly build up when there is friction between 2 material like walking on rug or removing plastic package.</a:t>
            </a:r>
          </a:p>
          <a:p>
            <a:r>
              <a:rPr lang="en-US" dirty="0" smtClean="0"/>
              <a:t>Occur when object with static electricity charge near the object with low charge.</a:t>
            </a: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83</a:t>
            </a:fld>
            <a:endParaRPr lang="en-US"/>
          </a:p>
        </p:txBody>
      </p:sp>
    </p:spTree>
    <p:extLst>
      <p:ext uri="{BB962C8B-B14F-4D97-AF65-F5344CB8AC3E}">
        <p14:creationId xmlns:p14="http://schemas.microsoft.com/office/powerpoint/2010/main" val="24988898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Approximate </a:t>
            </a:r>
            <a:r>
              <a:rPr lang="en-US" dirty="0"/>
              <a:t>voltage generated from basic home items</a:t>
            </a:r>
          </a:p>
        </p:txBody>
      </p:sp>
      <p:sp>
        <p:nvSpPr>
          <p:cNvPr id="3" name="Content Placeholder 2"/>
          <p:cNvSpPr>
            <a:spLocks noGrp="1"/>
          </p:cNvSpPr>
          <p:nvPr>
            <p:ph idx="1"/>
          </p:nvPr>
        </p:nvSpPr>
        <p:spPr/>
        <p:txBody>
          <a:bodyPr/>
          <a:lstStyle/>
          <a:p>
            <a:r>
              <a:rPr lang="en-US" dirty="0"/>
              <a:t>a) masking </a:t>
            </a:r>
            <a:r>
              <a:rPr lang="en-US" dirty="0" smtClean="0"/>
              <a:t>tape =</a:t>
            </a:r>
          </a:p>
          <a:p>
            <a:endParaRPr lang="en-US" dirty="0" smtClean="0"/>
          </a:p>
          <a:p>
            <a:r>
              <a:rPr lang="en-US" dirty="0" smtClean="0"/>
              <a:t> </a:t>
            </a:r>
            <a:r>
              <a:rPr lang="en-US" dirty="0"/>
              <a:t>b) scotch </a:t>
            </a:r>
            <a:r>
              <a:rPr lang="en-US" dirty="0" smtClean="0"/>
              <a:t>tape =</a:t>
            </a:r>
          </a:p>
          <a:p>
            <a:endParaRPr lang="en-US" dirty="0" smtClean="0"/>
          </a:p>
          <a:p>
            <a:r>
              <a:rPr lang="en-US" dirty="0" smtClean="0"/>
              <a:t> </a:t>
            </a:r>
            <a:r>
              <a:rPr lang="en-US" dirty="0"/>
              <a:t>c) a wool </a:t>
            </a:r>
            <a:r>
              <a:rPr lang="en-US" dirty="0" smtClean="0"/>
              <a:t>sweater =</a:t>
            </a:r>
          </a:p>
          <a:p>
            <a:endParaRPr lang="en-US" dirty="0" smtClean="0"/>
          </a:p>
          <a:p>
            <a:r>
              <a:rPr lang="en-US" dirty="0" smtClean="0"/>
              <a:t> </a:t>
            </a:r>
            <a:r>
              <a:rPr lang="en-US" dirty="0"/>
              <a:t>d) walking across the carpet in the winter </a:t>
            </a:r>
            <a:r>
              <a:rPr lang="en-US" dirty="0" smtClean="0"/>
              <a:t>time = </a:t>
            </a:r>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84</a:t>
            </a:fld>
            <a:endParaRPr lang="en-US"/>
          </a:p>
        </p:txBody>
      </p:sp>
    </p:spTree>
    <p:extLst>
      <p:ext uri="{BB962C8B-B14F-4D97-AF65-F5344CB8AC3E}">
        <p14:creationId xmlns:p14="http://schemas.microsoft.com/office/powerpoint/2010/main" val="36063608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LED Testing</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85</a:t>
            </a:fld>
            <a:endParaRPr lang="en-US"/>
          </a:p>
        </p:txBody>
      </p:sp>
      <p:pic>
        <p:nvPicPr>
          <p:cNvPr id="6" name="Picture 5" descr="unnam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457" y="1602768"/>
            <a:ext cx="4069138" cy="5008651"/>
          </a:xfrm>
          <a:prstGeom prst="rect">
            <a:avLst/>
          </a:prstGeom>
        </p:spPr>
      </p:pic>
      <p:pic>
        <p:nvPicPr>
          <p:cNvPr id="7" name="Picture 6" descr="unnamed.jpg"/>
          <p:cNvPicPr>
            <a:picLocks noChangeAspect="1"/>
          </p:cNvPicPr>
          <p:nvPr/>
        </p:nvPicPr>
        <p:blipFill rotWithShape="1">
          <a:blip r:embed="rId3">
            <a:extLst>
              <a:ext uri="{28A0092B-C50C-407E-A947-70E740481C1C}">
                <a14:useLocalDpi xmlns:a14="http://schemas.microsoft.com/office/drawing/2010/main" val="0"/>
              </a:ext>
            </a:extLst>
          </a:blip>
          <a:srcRect l="10332" t="22254" r="22248" b="20604"/>
          <a:stretch/>
        </p:blipFill>
        <p:spPr>
          <a:xfrm>
            <a:off x="6485960" y="727410"/>
            <a:ext cx="4315752" cy="4426107"/>
          </a:xfrm>
          <a:prstGeom prst="rect">
            <a:avLst/>
          </a:prstGeom>
        </p:spPr>
      </p:pic>
    </p:spTree>
    <p:extLst>
      <p:ext uri="{BB962C8B-B14F-4D97-AF65-F5344CB8AC3E}">
        <p14:creationId xmlns:p14="http://schemas.microsoft.com/office/powerpoint/2010/main" val="17535915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a:t>Many ways you can prevent ESD by touching metal stuff, grounding yourself, buy ESD strap, and many more.</a:t>
            </a:r>
          </a:p>
          <a:p>
            <a:r>
              <a:rPr lang="en-US" dirty="0" smtClean="0"/>
              <a:t>All the LED tested were worked and found only 1 flashing LED in the container.</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86</a:t>
            </a:fld>
            <a:endParaRPr lang="en-US"/>
          </a:p>
        </p:txBody>
      </p:sp>
    </p:spTree>
    <p:extLst>
      <p:ext uri="{BB962C8B-B14F-4D97-AF65-F5344CB8AC3E}">
        <p14:creationId xmlns:p14="http://schemas.microsoft.com/office/powerpoint/2010/main" val="25390194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dirty="0" smtClean="0"/>
              <a:t>Lab 15– Testing Soldering Kit</a:t>
            </a:r>
            <a:endParaRPr lang="en-US" dirty="0"/>
          </a:p>
        </p:txBody>
      </p:sp>
      <p:sp>
        <p:nvSpPr>
          <p:cNvPr id="4" name="Footer Placeholder 3"/>
          <p:cNvSpPr>
            <a:spLocks noGrp="1"/>
          </p:cNvSpPr>
          <p:nvPr>
            <p:ph type="ftr" sz="quarter" idx="11"/>
          </p:nvPr>
        </p:nvSpPr>
        <p:spPr>
          <a:xfrm>
            <a:off x="831850" y="6356349"/>
            <a:ext cx="2434389"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87</a:t>
            </a:fld>
            <a:endParaRPr lang="en-US"/>
          </a:p>
        </p:txBody>
      </p:sp>
    </p:spTree>
    <p:extLst>
      <p:ext uri="{BB962C8B-B14F-4D97-AF65-F5344CB8AC3E}">
        <p14:creationId xmlns:p14="http://schemas.microsoft.com/office/powerpoint/2010/main" val="25138493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lstStyle/>
          <a:p>
            <a:r>
              <a:rPr lang="en-US" dirty="0" smtClean="0"/>
              <a:t>Lab 15 – </a:t>
            </a:r>
            <a:r>
              <a:rPr lang="en-US" dirty="0"/>
              <a:t>Testing Soldering Kit</a:t>
            </a:r>
          </a:p>
        </p:txBody>
      </p:sp>
      <p:sp>
        <p:nvSpPr>
          <p:cNvPr id="3" name="Content Placeholder 2"/>
          <p:cNvSpPr>
            <a:spLocks noGrp="1"/>
          </p:cNvSpPr>
          <p:nvPr>
            <p:ph idx="1"/>
          </p:nvPr>
        </p:nvSpPr>
        <p:spPr>
          <a:xfrm>
            <a:off x="838200" y="1459345"/>
            <a:ext cx="10515600" cy="4717618"/>
          </a:xfrm>
        </p:spPr>
        <p:txBody>
          <a:bodyPr>
            <a:normAutofit/>
          </a:bodyPr>
          <a:lstStyle/>
          <a:p>
            <a:r>
              <a:rPr lang="en-US" dirty="0" smtClean="0"/>
              <a:t>Objective</a:t>
            </a:r>
          </a:p>
          <a:p>
            <a:pPr marL="914400" lvl="2" indent="0">
              <a:buNone/>
            </a:pPr>
            <a:r>
              <a:rPr lang="en-US" dirty="0" smtClean="0"/>
              <a:t>Test and see if the components in the kit works before soldering next week.</a:t>
            </a:r>
          </a:p>
          <a:p>
            <a:r>
              <a:rPr lang="en-US" dirty="0" smtClean="0"/>
              <a:t>Equipment and Material</a:t>
            </a:r>
          </a:p>
          <a:p>
            <a:pPr marL="914400" lvl="2" indent="0">
              <a:buNone/>
            </a:pPr>
            <a:r>
              <a:rPr lang="en-US" dirty="0" smtClean="0"/>
              <a:t> DMM, LCR, Chip tester, (12) 3.3K resistors, 1N4148 (diode), 555 timer(4v2302), CD4015BE (IC), (2) 1uF Capacitor, (1) 10nF Capacitor, pot, and push button.</a:t>
            </a:r>
          </a:p>
          <a:p>
            <a:r>
              <a:rPr lang="en-US" dirty="0" smtClean="0"/>
              <a:t>Research and Information</a:t>
            </a:r>
          </a:p>
          <a:p>
            <a:pPr marL="457200" lvl="1" indent="0">
              <a:buNone/>
            </a:pPr>
            <a:r>
              <a:rPr lang="en-US" dirty="0" smtClean="0"/>
              <a:t>Testing </a:t>
            </a:r>
            <a:r>
              <a:rPr lang="en-US" dirty="0"/>
              <a:t>555 timer </a:t>
            </a:r>
            <a:r>
              <a:rPr lang="en-US" dirty="0">
                <a:hlinkClick r:id="rId2"/>
              </a:rPr>
              <a:t>https://</a:t>
            </a:r>
            <a:r>
              <a:rPr lang="en-US" dirty="0" smtClean="0">
                <a:hlinkClick r:id="rId2"/>
              </a:rPr>
              <a:t>www.youtube.com/watch?v=Vbz_MKT7KnI</a:t>
            </a:r>
            <a:endParaRPr lang="en-US" dirty="0" smtClean="0"/>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88</a:t>
            </a:fld>
            <a:endParaRPr lang="en-US"/>
          </a:p>
        </p:txBody>
      </p:sp>
    </p:spTree>
    <p:extLst>
      <p:ext uri="{BB962C8B-B14F-4D97-AF65-F5344CB8AC3E}">
        <p14:creationId xmlns:p14="http://schemas.microsoft.com/office/powerpoint/2010/main" val="36119307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18730"/>
          </a:xfrm>
        </p:spPr>
        <p:txBody>
          <a:bodyPr>
            <a:normAutofit/>
          </a:bodyPr>
          <a:lstStyle/>
          <a:p>
            <a:pPr algn="ctr"/>
            <a:r>
              <a:rPr lang="en-US" sz="4000" dirty="0" smtClean="0"/>
              <a:t>Pictures from testing</a:t>
            </a:r>
            <a:endParaRPr lang="en-US" sz="4000" dirty="0"/>
          </a:p>
        </p:txBody>
      </p:sp>
      <p:pic>
        <p:nvPicPr>
          <p:cNvPr id="7" name="Content Placeholder 6"/>
          <p:cNvPicPr>
            <a:picLocks noGrp="1" noChangeAspect="1"/>
          </p:cNvPicPr>
          <p:nvPr>
            <p:ph idx="1"/>
          </p:nvPr>
        </p:nvPicPr>
        <p:blipFill>
          <a:blip r:embed="rId2"/>
          <a:stretch>
            <a:fillRect/>
          </a:stretch>
        </p:blipFill>
        <p:spPr>
          <a:xfrm>
            <a:off x="235944" y="1630685"/>
            <a:ext cx="2952424" cy="3879080"/>
          </a:xfrm>
          <a:prstGeom prst="rect">
            <a:avLst/>
          </a:prstGeom>
        </p:spPr>
      </p:pic>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89</a:t>
            </a:fld>
            <a:endParaRPr lang="en-US"/>
          </a:p>
        </p:txBody>
      </p:sp>
      <p:pic>
        <p:nvPicPr>
          <p:cNvPr id="8" name="Picture 7"/>
          <p:cNvPicPr>
            <a:picLocks noChangeAspect="1"/>
          </p:cNvPicPr>
          <p:nvPr/>
        </p:nvPicPr>
        <p:blipFill>
          <a:blip r:embed="rId3"/>
          <a:stretch>
            <a:fillRect/>
          </a:stretch>
        </p:blipFill>
        <p:spPr>
          <a:xfrm>
            <a:off x="7702936" y="2176168"/>
            <a:ext cx="4057072" cy="4150864"/>
          </a:xfrm>
          <a:prstGeom prst="rect">
            <a:avLst/>
          </a:prstGeom>
        </p:spPr>
      </p:pic>
      <p:pic>
        <p:nvPicPr>
          <p:cNvPr id="9" name="Picture 8"/>
          <p:cNvPicPr>
            <a:picLocks noChangeAspect="1"/>
          </p:cNvPicPr>
          <p:nvPr/>
        </p:nvPicPr>
        <p:blipFill>
          <a:blip r:embed="rId4"/>
          <a:stretch>
            <a:fillRect/>
          </a:stretch>
        </p:blipFill>
        <p:spPr>
          <a:xfrm rot="5400000">
            <a:off x="3476459" y="3064646"/>
            <a:ext cx="4210233" cy="2924795"/>
          </a:xfrm>
          <a:prstGeom prst="rect">
            <a:avLst/>
          </a:prstGeom>
        </p:spPr>
      </p:pic>
      <p:sp>
        <p:nvSpPr>
          <p:cNvPr id="10" name="TextBox 9"/>
          <p:cNvSpPr txBox="1"/>
          <p:nvPr/>
        </p:nvSpPr>
        <p:spPr>
          <a:xfrm>
            <a:off x="556054" y="918730"/>
            <a:ext cx="2508422" cy="369332"/>
          </a:xfrm>
          <a:prstGeom prst="rect">
            <a:avLst/>
          </a:prstGeom>
          <a:noFill/>
        </p:spPr>
        <p:txBody>
          <a:bodyPr wrap="square" rtlCol="0">
            <a:spAutoFit/>
          </a:bodyPr>
          <a:lstStyle/>
          <a:p>
            <a:r>
              <a:rPr lang="en-US" dirty="0" smtClean="0"/>
              <a:t>555 Timer</a:t>
            </a:r>
            <a:endParaRPr lang="en-US" dirty="0"/>
          </a:p>
        </p:txBody>
      </p:sp>
      <p:sp>
        <p:nvSpPr>
          <p:cNvPr id="12" name="TextBox 11"/>
          <p:cNvSpPr txBox="1"/>
          <p:nvPr/>
        </p:nvSpPr>
        <p:spPr>
          <a:xfrm>
            <a:off x="4399005" y="1630685"/>
            <a:ext cx="1853514" cy="369332"/>
          </a:xfrm>
          <a:prstGeom prst="rect">
            <a:avLst/>
          </a:prstGeom>
          <a:noFill/>
        </p:spPr>
        <p:txBody>
          <a:bodyPr wrap="square" rtlCol="0">
            <a:spAutoFit/>
          </a:bodyPr>
          <a:lstStyle/>
          <a:p>
            <a:r>
              <a:rPr lang="en-US" dirty="0" smtClean="0"/>
              <a:t>(IC) CD4015BE</a:t>
            </a:r>
            <a:endParaRPr lang="en-US" dirty="0"/>
          </a:p>
        </p:txBody>
      </p:sp>
      <p:sp>
        <p:nvSpPr>
          <p:cNvPr id="13" name="TextBox 12"/>
          <p:cNvSpPr txBox="1"/>
          <p:nvPr/>
        </p:nvSpPr>
        <p:spPr>
          <a:xfrm>
            <a:off x="8778972" y="1362783"/>
            <a:ext cx="1905000" cy="369332"/>
          </a:xfrm>
          <a:prstGeom prst="rect">
            <a:avLst/>
          </a:prstGeom>
          <a:noFill/>
        </p:spPr>
        <p:txBody>
          <a:bodyPr wrap="square" rtlCol="0">
            <a:spAutoFit/>
          </a:bodyPr>
          <a:lstStyle/>
          <a:p>
            <a:r>
              <a:rPr lang="en-US" dirty="0" smtClean="0"/>
              <a:t>LED</a:t>
            </a:r>
            <a:endParaRPr lang="en-US" dirty="0"/>
          </a:p>
        </p:txBody>
      </p:sp>
    </p:spTree>
    <p:extLst>
      <p:ext uri="{BB962C8B-B14F-4D97-AF65-F5344CB8AC3E}">
        <p14:creationId xmlns:p14="http://schemas.microsoft.com/office/powerpoint/2010/main" val="36739516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dirty="0" smtClean="0"/>
              <a:t>Lab 2 – Resistors and Ohm’s Law</a:t>
            </a:r>
            <a:endParaRPr lang="en-US" dirty="0"/>
          </a:p>
        </p:txBody>
      </p:sp>
      <p:sp>
        <p:nvSpPr>
          <p:cNvPr id="4" name="Footer Placeholder 3"/>
          <p:cNvSpPr>
            <a:spLocks noGrp="1"/>
          </p:cNvSpPr>
          <p:nvPr>
            <p:ph type="ftr" sz="quarter" idx="11"/>
          </p:nvPr>
        </p:nvSpPr>
        <p:spPr>
          <a:xfrm>
            <a:off x="831850" y="6356349"/>
            <a:ext cx="2434389"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9</a:t>
            </a:fld>
            <a:endParaRPr lang="en-US"/>
          </a:p>
        </p:txBody>
      </p:sp>
    </p:spTree>
    <p:extLst>
      <p:ext uri="{BB962C8B-B14F-4D97-AF65-F5344CB8AC3E}">
        <p14:creationId xmlns:p14="http://schemas.microsoft.com/office/powerpoint/2010/main" val="66794879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93" y="5158"/>
            <a:ext cx="6983627" cy="1325563"/>
          </a:xfrm>
        </p:spPr>
        <p:txBody>
          <a:bodyPr/>
          <a:lstStyle/>
          <a:p>
            <a:r>
              <a:rPr lang="en-US" dirty="0" smtClean="0"/>
              <a:t>Pictures from testing cont.</a:t>
            </a:r>
            <a:endParaRPr lang="en-US" dirty="0"/>
          </a:p>
        </p:txBody>
      </p:sp>
      <p:pic>
        <p:nvPicPr>
          <p:cNvPr id="6" name="Content Placeholder 5"/>
          <p:cNvPicPr>
            <a:picLocks noGrp="1" noChangeAspect="1"/>
          </p:cNvPicPr>
          <p:nvPr>
            <p:ph idx="1"/>
          </p:nvPr>
        </p:nvPicPr>
        <p:blipFill rotWithShape="1">
          <a:blip r:embed="rId2"/>
          <a:srcRect l="-1" t="12515" r="2602" b="13182"/>
          <a:stretch/>
        </p:blipFill>
        <p:spPr>
          <a:xfrm>
            <a:off x="192654" y="1330722"/>
            <a:ext cx="2312773" cy="2270822"/>
          </a:xfrm>
          <a:prstGeom prst="rect">
            <a:avLst/>
          </a:prstGeom>
        </p:spPr>
      </p:pic>
      <p:sp>
        <p:nvSpPr>
          <p:cNvPr id="4" name="Footer Placeholder 3"/>
          <p:cNvSpPr>
            <a:spLocks noGrp="1"/>
          </p:cNvSpPr>
          <p:nvPr>
            <p:ph type="ftr" sz="quarter" idx="11"/>
          </p:nvPr>
        </p:nvSpPr>
        <p:spPr/>
        <p:txBody>
          <a:bodyPr/>
          <a:lstStyle/>
          <a:p>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90</a:t>
            </a:fld>
            <a:endParaRPr lang="en-US"/>
          </a:p>
        </p:txBody>
      </p:sp>
      <p:pic>
        <p:nvPicPr>
          <p:cNvPr id="7" name="Picture 6"/>
          <p:cNvPicPr>
            <a:picLocks noChangeAspect="1"/>
          </p:cNvPicPr>
          <p:nvPr/>
        </p:nvPicPr>
        <p:blipFill rotWithShape="1">
          <a:blip r:embed="rId3"/>
          <a:srcRect r="14645" b="36502"/>
          <a:stretch/>
        </p:blipFill>
        <p:spPr>
          <a:xfrm>
            <a:off x="124693" y="3601543"/>
            <a:ext cx="2448697" cy="1996068"/>
          </a:xfrm>
          <a:prstGeom prst="rect">
            <a:avLst/>
          </a:prstGeom>
        </p:spPr>
      </p:pic>
      <p:pic>
        <p:nvPicPr>
          <p:cNvPr id="8" name="Picture 7"/>
          <p:cNvPicPr>
            <a:picLocks noChangeAspect="1"/>
          </p:cNvPicPr>
          <p:nvPr/>
        </p:nvPicPr>
        <p:blipFill rotWithShape="1">
          <a:blip r:embed="rId4"/>
          <a:srcRect r="24239" b="24207"/>
          <a:stretch/>
        </p:blipFill>
        <p:spPr>
          <a:xfrm>
            <a:off x="2648290" y="3512860"/>
            <a:ext cx="2582886" cy="2207055"/>
          </a:xfrm>
          <a:prstGeom prst="rect">
            <a:avLst/>
          </a:prstGeom>
        </p:spPr>
      </p:pic>
      <p:pic>
        <p:nvPicPr>
          <p:cNvPr id="9" name="Picture 8"/>
          <p:cNvPicPr>
            <a:picLocks noChangeAspect="1"/>
          </p:cNvPicPr>
          <p:nvPr/>
        </p:nvPicPr>
        <p:blipFill rotWithShape="1">
          <a:blip r:embed="rId5"/>
          <a:srcRect t="22695"/>
          <a:stretch/>
        </p:blipFill>
        <p:spPr>
          <a:xfrm>
            <a:off x="2542877" y="1322338"/>
            <a:ext cx="2895984" cy="2143862"/>
          </a:xfrm>
          <a:prstGeom prst="rect">
            <a:avLst/>
          </a:prstGeom>
        </p:spPr>
      </p:pic>
      <p:pic>
        <p:nvPicPr>
          <p:cNvPr id="10" name="Picture 9"/>
          <p:cNvPicPr>
            <a:picLocks noChangeAspect="1"/>
          </p:cNvPicPr>
          <p:nvPr/>
        </p:nvPicPr>
        <p:blipFill>
          <a:blip r:embed="rId6"/>
          <a:stretch>
            <a:fillRect/>
          </a:stretch>
        </p:blipFill>
        <p:spPr>
          <a:xfrm>
            <a:off x="5476312" y="1373065"/>
            <a:ext cx="2751989" cy="2326311"/>
          </a:xfrm>
          <a:prstGeom prst="rect">
            <a:avLst/>
          </a:prstGeom>
        </p:spPr>
      </p:pic>
      <p:pic>
        <p:nvPicPr>
          <p:cNvPr id="11" name="Picture 10"/>
          <p:cNvPicPr>
            <a:picLocks noChangeAspect="1"/>
          </p:cNvPicPr>
          <p:nvPr/>
        </p:nvPicPr>
        <p:blipFill rotWithShape="1">
          <a:blip r:embed="rId7"/>
          <a:srcRect r="40021" b="18376"/>
          <a:stretch/>
        </p:blipFill>
        <p:spPr>
          <a:xfrm>
            <a:off x="5306077" y="3773110"/>
            <a:ext cx="2997125" cy="2020539"/>
          </a:xfrm>
          <a:prstGeom prst="rect">
            <a:avLst/>
          </a:prstGeom>
        </p:spPr>
      </p:pic>
      <p:pic>
        <p:nvPicPr>
          <p:cNvPr id="12" name="Picture 11"/>
          <p:cNvPicPr>
            <a:picLocks noChangeAspect="1"/>
          </p:cNvPicPr>
          <p:nvPr/>
        </p:nvPicPr>
        <p:blipFill rotWithShape="1">
          <a:blip r:embed="rId8"/>
          <a:srcRect t="16866" b="40388"/>
          <a:stretch/>
        </p:blipFill>
        <p:spPr>
          <a:xfrm>
            <a:off x="8620897" y="520448"/>
            <a:ext cx="3022354" cy="1705233"/>
          </a:xfrm>
          <a:prstGeom prst="rect">
            <a:avLst/>
          </a:prstGeom>
        </p:spPr>
      </p:pic>
      <p:pic>
        <p:nvPicPr>
          <p:cNvPr id="13" name="Picture 12"/>
          <p:cNvPicPr>
            <a:picLocks noChangeAspect="1"/>
          </p:cNvPicPr>
          <p:nvPr/>
        </p:nvPicPr>
        <p:blipFill rotWithShape="1">
          <a:blip r:embed="rId9"/>
          <a:srcRect b="46635"/>
          <a:stretch/>
        </p:blipFill>
        <p:spPr>
          <a:xfrm>
            <a:off x="8409746" y="2466133"/>
            <a:ext cx="3744146" cy="2713031"/>
          </a:xfrm>
          <a:prstGeom prst="rect">
            <a:avLst/>
          </a:prstGeom>
        </p:spPr>
      </p:pic>
      <p:sp>
        <p:nvSpPr>
          <p:cNvPr id="14" name="TextBox 13"/>
          <p:cNvSpPr txBox="1"/>
          <p:nvPr/>
        </p:nvSpPr>
        <p:spPr>
          <a:xfrm>
            <a:off x="383059" y="5807676"/>
            <a:ext cx="1544595" cy="646331"/>
          </a:xfrm>
          <a:prstGeom prst="rect">
            <a:avLst/>
          </a:prstGeom>
          <a:noFill/>
        </p:spPr>
        <p:txBody>
          <a:bodyPr wrap="square" rtlCol="0">
            <a:spAutoFit/>
          </a:bodyPr>
          <a:lstStyle/>
          <a:p>
            <a:r>
              <a:rPr lang="en-US" b="1" dirty="0" smtClean="0"/>
              <a:t>10nF Capacitor</a:t>
            </a:r>
            <a:endParaRPr lang="en-US" b="1" dirty="0"/>
          </a:p>
        </p:txBody>
      </p:sp>
      <p:sp>
        <p:nvSpPr>
          <p:cNvPr id="16" name="TextBox 15"/>
          <p:cNvSpPr txBox="1"/>
          <p:nvPr/>
        </p:nvSpPr>
        <p:spPr>
          <a:xfrm>
            <a:off x="2940908" y="6017741"/>
            <a:ext cx="1865870" cy="369332"/>
          </a:xfrm>
          <a:prstGeom prst="rect">
            <a:avLst/>
          </a:prstGeom>
          <a:noFill/>
        </p:spPr>
        <p:txBody>
          <a:bodyPr wrap="square" rtlCol="0">
            <a:spAutoFit/>
          </a:bodyPr>
          <a:lstStyle/>
          <a:p>
            <a:r>
              <a:rPr lang="en-US" b="1" dirty="0" smtClean="0"/>
              <a:t>1uF</a:t>
            </a:r>
            <a:r>
              <a:rPr lang="en-US" dirty="0" smtClean="0"/>
              <a:t> </a:t>
            </a:r>
            <a:r>
              <a:rPr lang="en-US" b="1" dirty="0" smtClean="0"/>
              <a:t>Capacitor</a:t>
            </a:r>
            <a:endParaRPr lang="en-US" b="1" dirty="0"/>
          </a:p>
        </p:txBody>
      </p:sp>
      <p:sp>
        <p:nvSpPr>
          <p:cNvPr id="17" name="TextBox 16"/>
          <p:cNvSpPr txBox="1"/>
          <p:nvPr/>
        </p:nvSpPr>
        <p:spPr>
          <a:xfrm>
            <a:off x="6386384" y="5946175"/>
            <a:ext cx="1767016" cy="369332"/>
          </a:xfrm>
          <a:prstGeom prst="rect">
            <a:avLst/>
          </a:prstGeom>
          <a:noFill/>
        </p:spPr>
        <p:txBody>
          <a:bodyPr wrap="square" rtlCol="0">
            <a:spAutoFit/>
          </a:bodyPr>
          <a:lstStyle/>
          <a:p>
            <a:r>
              <a:rPr lang="en-US" b="1" dirty="0" smtClean="0"/>
              <a:t>Diode</a:t>
            </a:r>
            <a:endParaRPr lang="en-US" b="1" dirty="0"/>
          </a:p>
        </p:txBody>
      </p:sp>
      <p:sp>
        <p:nvSpPr>
          <p:cNvPr id="18" name="TextBox 17"/>
          <p:cNvSpPr txBox="1"/>
          <p:nvPr/>
        </p:nvSpPr>
        <p:spPr>
          <a:xfrm>
            <a:off x="9255211" y="5597611"/>
            <a:ext cx="1841157" cy="369332"/>
          </a:xfrm>
          <a:prstGeom prst="rect">
            <a:avLst/>
          </a:prstGeom>
          <a:noFill/>
        </p:spPr>
        <p:txBody>
          <a:bodyPr wrap="square" rtlCol="0">
            <a:spAutoFit/>
          </a:bodyPr>
          <a:lstStyle/>
          <a:p>
            <a:r>
              <a:rPr lang="en-US" b="1" dirty="0" smtClean="0"/>
              <a:t>3.3k Resistors</a:t>
            </a:r>
            <a:endParaRPr lang="en-US" b="1" dirty="0"/>
          </a:p>
        </p:txBody>
      </p:sp>
    </p:spTree>
    <p:extLst>
      <p:ext uri="{BB962C8B-B14F-4D97-AF65-F5344CB8AC3E}">
        <p14:creationId xmlns:p14="http://schemas.microsoft.com/office/powerpoint/2010/main" val="34968932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3311"/>
          </a:xfrm>
        </p:spPr>
        <p:txBody>
          <a:bodyPr>
            <a:normAutofit/>
          </a:bodyPr>
          <a:lstStyle/>
          <a:p>
            <a:pPr algn="ctr"/>
            <a:r>
              <a:rPr lang="en-US" sz="4000" dirty="0" smtClean="0"/>
              <a:t>Summary and Conclusion</a:t>
            </a:r>
            <a:endParaRPr lang="en-US" sz="4000" dirty="0"/>
          </a:p>
        </p:txBody>
      </p:sp>
      <p:sp>
        <p:nvSpPr>
          <p:cNvPr id="3" name="Content Placeholder 2"/>
          <p:cNvSpPr>
            <a:spLocks noGrp="1"/>
          </p:cNvSpPr>
          <p:nvPr>
            <p:ph idx="1"/>
          </p:nvPr>
        </p:nvSpPr>
        <p:spPr>
          <a:xfrm>
            <a:off x="838200" y="1376218"/>
            <a:ext cx="10515600" cy="4800745"/>
          </a:xfrm>
        </p:spPr>
        <p:txBody>
          <a:bodyPr/>
          <a:lstStyle/>
          <a:p>
            <a:pPr lvl="1">
              <a:buFont typeface="Wingdings" panose="05000000000000000000" pitchFamily="2" charset="2"/>
              <a:buChar char="§"/>
            </a:pPr>
            <a:r>
              <a:rPr lang="en-US" sz="3200" dirty="0" smtClean="0">
                <a:latin typeface="Times New Roman" panose="02020603050405020304" pitchFamily="18" charset="0"/>
                <a:cs typeface="Times New Roman" panose="02020603050405020304" pitchFamily="18" charset="0"/>
              </a:rPr>
              <a:t>All the components work and hopefully nothing wrong with them when I solder them on to the board next week so that I don’t have to troubleshoot them.</a:t>
            </a:r>
          </a:p>
          <a:p>
            <a:pPr lvl="1">
              <a:buFont typeface="Wingdings" panose="05000000000000000000" pitchFamily="2" charset="2"/>
              <a:buChar char="§"/>
            </a:pPr>
            <a:r>
              <a:rPr lang="en-US" sz="3200" dirty="0" smtClean="0">
                <a:latin typeface="Times New Roman" panose="02020603050405020304" pitchFamily="18" charset="0"/>
                <a:cs typeface="Times New Roman" panose="02020603050405020304" pitchFamily="18" charset="0"/>
              </a:rPr>
              <a:t>It didn’t take long to test out the component except the 555 timer chip because I had to look up on how to test it out, but once I found the video, it took me about 5 minutes to see if the chip works or not and it worked.</a:t>
            </a:r>
          </a:p>
          <a:p>
            <a:pPr lvl="1">
              <a:buFont typeface="Wingdings" panose="05000000000000000000" pitchFamily="2" charset="2"/>
              <a:buChar char="§"/>
            </a:pPr>
            <a:endParaRPr lang="en-US" dirty="0"/>
          </a:p>
        </p:txBody>
      </p:sp>
      <p:sp>
        <p:nvSpPr>
          <p:cNvPr id="4" name="Footer Placeholder 3"/>
          <p:cNvSpPr>
            <a:spLocks noGrp="1"/>
          </p:cNvSpPr>
          <p:nvPr>
            <p:ph type="ftr" sz="quarter" idx="11"/>
          </p:nvPr>
        </p:nvSpPr>
        <p:spPr>
          <a:xfrm>
            <a:off x="838199" y="6356349"/>
            <a:ext cx="2009775"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91</a:t>
            </a:fld>
            <a:endParaRPr lang="en-US"/>
          </a:p>
        </p:txBody>
      </p:sp>
    </p:spTree>
    <p:extLst>
      <p:ext uri="{BB962C8B-B14F-4D97-AF65-F5344CB8AC3E}">
        <p14:creationId xmlns:p14="http://schemas.microsoft.com/office/powerpoint/2010/main" val="164531122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dirty="0" smtClean="0"/>
              <a:t>Modern Car electronic testing</a:t>
            </a:r>
            <a:endParaRPr lang="en-US" sz="4000" dirty="0"/>
          </a:p>
        </p:txBody>
      </p:sp>
      <p:pic>
        <p:nvPicPr>
          <p:cNvPr id="6" name="Content Placeholder 5"/>
          <p:cNvPicPr>
            <a:picLocks noGrp="1" noChangeAspect="1"/>
          </p:cNvPicPr>
          <p:nvPr>
            <p:ph idx="1"/>
          </p:nvPr>
        </p:nvPicPr>
        <p:blipFill>
          <a:blip r:embed="rId2"/>
          <a:stretch>
            <a:fillRect/>
          </a:stretch>
        </p:blipFill>
        <p:spPr>
          <a:xfrm>
            <a:off x="643773" y="2289627"/>
            <a:ext cx="3409241" cy="3965104"/>
          </a:xfrm>
          <a:prstGeom prst="rect">
            <a:avLst/>
          </a:prstGeom>
        </p:spPr>
      </p:pic>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92</a:t>
            </a:fld>
            <a:endParaRPr lang="en-US"/>
          </a:p>
        </p:txBody>
      </p:sp>
      <p:pic>
        <p:nvPicPr>
          <p:cNvPr id="7" name="Picture 6"/>
          <p:cNvPicPr>
            <a:picLocks noChangeAspect="1"/>
          </p:cNvPicPr>
          <p:nvPr/>
        </p:nvPicPr>
        <p:blipFill>
          <a:blip r:embed="rId3"/>
          <a:stretch>
            <a:fillRect/>
          </a:stretch>
        </p:blipFill>
        <p:spPr>
          <a:xfrm>
            <a:off x="8013962" y="1721969"/>
            <a:ext cx="3910309" cy="3632286"/>
          </a:xfrm>
          <a:prstGeom prst="rect">
            <a:avLst/>
          </a:prstGeom>
        </p:spPr>
      </p:pic>
      <p:pic>
        <p:nvPicPr>
          <p:cNvPr id="8" name="Picture 7"/>
          <p:cNvPicPr>
            <a:picLocks noChangeAspect="1"/>
          </p:cNvPicPr>
          <p:nvPr/>
        </p:nvPicPr>
        <p:blipFill>
          <a:blip r:embed="rId4"/>
          <a:stretch>
            <a:fillRect/>
          </a:stretch>
        </p:blipFill>
        <p:spPr>
          <a:xfrm>
            <a:off x="4416596" y="2478958"/>
            <a:ext cx="3233784" cy="3877392"/>
          </a:xfrm>
          <a:prstGeom prst="rect">
            <a:avLst/>
          </a:prstGeom>
        </p:spPr>
      </p:pic>
      <p:cxnSp>
        <p:nvCxnSpPr>
          <p:cNvPr id="10" name="Straight Arrow Connector 9"/>
          <p:cNvCxnSpPr/>
          <p:nvPr/>
        </p:nvCxnSpPr>
        <p:spPr>
          <a:xfrm flipH="1" flipV="1">
            <a:off x="2348395" y="4243838"/>
            <a:ext cx="518373" cy="46408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348394" y="4707924"/>
            <a:ext cx="1432774" cy="646331"/>
          </a:xfrm>
          <a:prstGeom prst="rect">
            <a:avLst/>
          </a:prstGeom>
          <a:noFill/>
        </p:spPr>
        <p:txBody>
          <a:bodyPr wrap="square" rtlCol="0">
            <a:spAutoFit/>
          </a:bodyPr>
          <a:lstStyle/>
          <a:p>
            <a:r>
              <a:rPr lang="en-US" b="1" dirty="0" smtClean="0">
                <a:solidFill>
                  <a:schemeClr val="bg1"/>
                </a:solidFill>
              </a:rPr>
              <a:t>555 timer chip</a:t>
            </a:r>
            <a:endParaRPr lang="en-US" b="1" dirty="0">
              <a:solidFill>
                <a:schemeClr val="bg1"/>
              </a:solidFill>
            </a:endParaRPr>
          </a:p>
        </p:txBody>
      </p:sp>
    </p:spTree>
    <p:extLst>
      <p:ext uri="{BB962C8B-B14F-4D97-AF65-F5344CB8AC3E}">
        <p14:creationId xmlns:p14="http://schemas.microsoft.com/office/powerpoint/2010/main" val="92838784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3311"/>
          </a:xfrm>
        </p:spPr>
        <p:txBody>
          <a:bodyPr>
            <a:normAutofit/>
          </a:bodyPr>
          <a:lstStyle/>
          <a:p>
            <a:pPr algn="ctr"/>
            <a:r>
              <a:rPr lang="en-US" sz="4000" dirty="0" smtClean="0"/>
              <a:t>Summary and Conclusion</a:t>
            </a:r>
            <a:endParaRPr lang="en-US" sz="4000" dirty="0"/>
          </a:p>
        </p:txBody>
      </p:sp>
      <p:sp>
        <p:nvSpPr>
          <p:cNvPr id="3" name="Content Placeholder 2"/>
          <p:cNvSpPr>
            <a:spLocks noGrp="1"/>
          </p:cNvSpPr>
          <p:nvPr>
            <p:ph idx="1"/>
          </p:nvPr>
        </p:nvSpPr>
        <p:spPr>
          <a:xfrm>
            <a:off x="838200" y="1136822"/>
            <a:ext cx="10515600" cy="5219527"/>
          </a:xfrm>
        </p:spPr>
        <p:txBody>
          <a:bodyPr>
            <a:noAutofit/>
          </a:bodyPr>
          <a:lstStyle/>
          <a:p>
            <a:pPr lvl="1"/>
            <a:r>
              <a:rPr lang="en-US" sz="3000" dirty="0" smtClean="0"/>
              <a:t>Since I already tested out the 555 timer from my soldering kit, all I did to test out this chip from the car was by doing the same thing. I could have just replaced the chip but I didn’t know I had to test another 555 timer chip so by the time I knew I had to do another one, I already took out wires and put stuff away so I had to rewired again, but didn’t take me long since I had done it once.</a:t>
            </a:r>
          </a:p>
          <a:p>
            <a:pPr lvl="1"/>
            <a:r>
              <a:rPr lang="en-US" sz="3000" dirty="0" smtClean="0"/>
              <a:t>The chip worked and to confirmed it, I hooked up the oscilloscope to </a:t>
            </a:r>
            <a:r>
              <a:rPr lang="en-US" sz="3000" dirty="0"/>
              <a:t>the output </a:t>
            </a:r>
            <a:r>
              <a:rPr lang="en-US" sz="3000" dirty="0" smtClean="0"/>
              <a:t>and that was when I knew for sure that it worked.</a:t>
            </a:r>
          </a:p>
          <a:p>
            <a:pPr lvl="1"/>
            <a:r>
              <a:rPr lang="en-US" sz="3000" dirty="0" smtClean="0"/>
              <a:t>My skill at using Oscilloscope was sucks and I need more practice on it</a:t>
            </a:r>
          </a:p>
          <a:p>
            <a:pPr lvl="1"/>
            <a:endParaRPr lang="en-US" sz="3000" dirty="0"/>
          </a:p>
        </p:txBody>
      </p:sp>
      <p:sp>
        <p:nvSpPr>
          <p:cNvPr id="4" name="Footer Placeholder 3"/>
          <p:cNvSpPr>
            <a:spLocks noGrp="1"/>
          </p:cNvSpPr>
          <p:nvPr>
            <p:ph type="ftr" sz="quarter" idx="11"/>
          </p:nvPr>
        </p:nvSpPr>
        <p:spPr>
          <a:xfrm>
            <a:off x="838199" y="6356349"/>
            <a:ext cx="2009775"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93</a:t>
            </a:fld>
            <a:endParaRPr lang="en-US"/>
          </a:p>
        </p:txBody>
      </p:sp>
    </p:spTree>
    <p:extLst>
      <p:ext uri="{BB962C8B-B14F-4D97-AF65-F5344CB8AC3E}">
        <p14:creationId xmlns:p14="http://schemas.microsoft.com/office/powerpoint/2010/main" val="117085612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91905" y="1558253"/>
            <a:ext cx="9144000" cy="2387600"/>
          </a:xfrm>
        </p:spPr>
        <p:txBody>
          <a:bodyPr/>
          <a:lstStyle/>
          <a:p>
            <a:r>
              <a:rPr lang="en-US" dirty="0" smtClean="0"/>
              <a:t>Lab 16 - Soldering</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94</a:t>
            </a:fld>
            <a:endParaRPr lang="en-US"/>
          </a:p>
        </p:txBody>
      </p:sp>
    </p:spTree>
    <p:extLst>
      <p:ext uri="{BB962C8B-B14F-4D97-AF65-F5344CB8AC3E}">
        <p14:creationId xmlns:p14="http://schemas.microsoft.com/office/powerpoint/2010/main" val="29883100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lstStyle/>
          <a:p>
            <a:r>
              <a:rPr lang="en-US" dirty="0" smtClean="0"/>
              <a:t>Lab 16 –Soldering</a:t>
            </a:r>
            <a:endParaRPr lang="en-US" dirty="0"/>
          </a:p>
        </p:txBody>
      </p:sp>
      <p:sp>
        <p:nvSpPr>
          <p:cNvPr id="3" name="Content Placeholder 2"/>
          <p:cNvSpPr>
            <a:spLocks noGrp="1"/>
          </p:cNvSpPr>
          <p:nvPr>
            <p:ph idx="1"/>
          </p:nvPr>
        </p:nvSpPr>
        <p:spPr>
          <a:xfrm>
            <a:off x="838200" y="1459345"/>
            <a:ext cx="10515600" cy="4717618"/>
          </a:xfrm>
        </p:spPr>
        <p:txBody>
          <a:bodyPr>
            <a:normAutofit/>
          </a:bodyPr>
          <a:lstStyle/>
          <a:p>
            <a:r>
              <a:rPr lang="en-US" dirty="0" smtClean="0"/>
              <a:t>Objective</a:t>
            </a:r>
          </a:p>
          <a:p>
            <a:pPr marL="914400" lvl="2" indent="0">
              <a:buNone/>
            </a:pPr>
            <a:r>
              <a:rPr lang="en-US" dirty="0" smtClean="0"/>
              <a:t>Soldering the last kit</a:t>
            </a:r>
          </a:p>
          <a:p>
            <a:r>
              <a:rPr lang="en-US" dirty="0" smtClean="0"/>
              <a:t>Equipment and Material</a:t>
            </a:r>
          </a:p>
          <a:p>
            <a:pPr marL="914400" lvl="2" indent="0">
              <a:buNone/>
            </a:pPr>
            <a:r>
              <a:rPr lang="en-US" dirty="0" smtClean="0"/>
              <a:t> DMM, LCR, Chip tester, (12) 3.3K resistors, 1N4148 (diode), 555 timer(4v2302), CD4015BE (IC), (2) 1uF Capacitor, (1) 10nF Capacitor, pot, and push button.</a:t>
            </a:r>
          </a:p>
          <a:p>
            <a:r>
              <a:rPr lang="en-US" dirty="0" smtClean="0"/>
              <a:t>Research and Information</a:t>
            </a:r>
          </a:p>
          <a:p>
            <a:pPr marL="457200" lvl="1" indent="0">
              <a:buNone/>
            </a:pPr>
            <a:r>
              <a:rPr lang="en-US" dirty="0" smtClean="0"/>
              <a:t>Knowledge from previous soldering</a:t>
            </a:r>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95</a:t>
            </a:fld>
            <a:endParaRPr lang="en-US"/>
          </a:p>
        </p:txBody>
      </p:sp>
    </p:spTree>
    <p:extLst>
      <p:ext uri="{BB962C8B-B14F-4D97-AF65-F5344CB8AC3E}">
        <p14:creationId xmlns:p14="http://schemas.microsoft.com/office/powerpoint/2010/main" val="225589446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Schematic</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96</a:t>
            </a:fld>
            <a:endParaRPr lang="en-US"/>
          </a:p>
        </p:txBody>
      </p:sp>
      <p:pic>
        <p:nvPicPr>
          <p:cNvPr id="6" name="Picture 5"/>
          <p:cNvPicPr>
            <a:picLocks noChangeAspect="1"/>
          </p:cNvPicPr>
          <p:nvPr/>
        </p:nvPicPr>
        <p:blipFill rotWithShape="1">
          <a:blip r:embed="rId2"/>
          <a:srcRect t="19366" b="33310"/>
          <a:stretch/>
        </p:blipFill>
        <p:spPr>
          <a:xfrm rot="10800000">
            <a:off x="914400" y="2003461"/>
            <a:ext cx="10363200" cy="3678148"/>
          </a:xfrm>
          <a:prstGeom prst="rect">
            <a:avLst/>
          </a:prstGeom>
        </p:spPr>
      </p:pic>
    </p:spTree>
    <p:extLst>
      <p:ext uri="{BB962C8B-B14F-4D97-AF65-F5344CB8AC3E}">
        <p14:creationId xmlns:p14="http://schemas.microsoft.com/office/powerpoint/2010/main" val="31365396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6725" t="15163" r="24702" b="29618"/>
          <a:stretch/>
        </p:blipFill>
        <p:spPr>
          <a:xfrm>
            <a:off x="1" y="0"/>
            <a:ext cx="12060194" cy="6858000"/>
          </a:xfrm>
          <a:prstGeom prst="rect">
            <a:avLst/>
          </a:prstGeom>
        </p:spPr>
      </p:pic>
      <p:sp>
        <p:nvSpPr>
          <p:cNvPr id="2" name="Title 1"/>
          <p:cNvSpPr>
            <a:spLocks noGrp="1"/>
          </p:cNvSpPr>
          <p:nvPr>
            <p:ph type="title"/>
          </p:nvPr>
        </p:nvSpPr>
        <p:spPr>
          <a:xfrm>
            <a:off x="133865" y="-5578"/>
            <a:ext cx="10515600" cy="1325563"/>
          </a:xfrm>
        </p:spPr>
        <p:txBody>
          <a:bodyPr/>
          <a:lstStyle/>
          <a:p>
            <a:r>
              <a:rPr lang="en-US" dirty="0" smtClean="0"/>
              <a:t>OUTLINE</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97</a:t>
            </a:fld>
            <a:endParaRPr lang="en-US"/>
          </a:p>
        </p:txBody>
      </p:sp>
      <p:sp>
        <p:nvSpPr>
          <p:cNvPr id="7" name="TextBox 6"/>
          <p:cNvSpPr txBox="1"/>
          <p:nvPr/>
        </p:nvSpPr>
        <p:spPr>
          <a:xfrm>
            <a:off x="4658497" y="1767016"/>
            <a:ext cx="259492" cy="369332"/>
          </a:xfrm>
          <a:prstGeom prst="rect">
            <a:avLst/>
          </a:prstGeom>
          <a:noFill/>
        </p:spPr>
        <p:txBody>
          <a:bodyPr wrap="square" rtlCol="0">
            <a:spAutoFit/>
          </a:bodyPr>
          <a:lstStyle/>
          <a:p>
            <a:r>
              <a:rPr lang="en-US" dirty="0" smtClean="0"/>
              <a:t>s</a:t>
            </a:r>
            <a:endParaRPr lang="en-US" dirty="0"/>
          </a:p>
        </p:txBody>
      </p:sp>
    </p:spTree>
    <p:extLst>
      <p:ext uri="{BB962C8B-B14F-4D97-AF65-F5344CB8AC3E}">
        <p14:creationId xmlns:p14="http://schemas.microsoft.com/office/powerpoint/2010/main" val="27863074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98</a:t>
            </a:fld>
            <a:endParaRPr lang="en-US"/>
          </a:p>
        </p:txBody>
      </p:sp>
      <p:pic>
        <p:nvPicPr>
          <p:cNvPr id="6" name="Picture 5"/>
          <p:cNvPicPr>
            <a:picLocks noChangeAspect="1"/>
          </p:cNvPicPr>
          <p:nvPr/>
        </p:nvPicPr>
        <p:blipFill rotWithShape="1">
          <a:blip r:embed="rId2"/>
          <a:srcRect t="22805" r="7386"/>
          <a:stretch/>
        </p:blipFill>
        <p:spPr>
          <a:xfrm>
            <a:off x="838200" y="1937619"/>
            <a:ext cx="3349376" cy="4171798"/>
          </a:xfrm>
          <a:prstGeom prst="rect">
            <a:avLst/>
          </a:prstGeom>
        </p:spPr>
      </p:pic>
      <p:pic>
        <p:nvPicPr>
          <p:cNvPr id="7" name="Picture 6"/>
          <p:cNvPicPr>
            <a:picLocks noChangeAspect="1"/>
          </p:cNvPicPr>
          <p:nvPr/>
        </p:nvPicPr>
        <p:blipFill rotWithShape="1">
          <a:blip r:embed="rId3"/>
          <a:srcRect l="11167" t="41044" r="10755" b="27759"/>
          <a:stretch/>
        </p:blipFill>
        <p:spPr>
          <a:xfrm>
            <a:off x="5405063" y="2811168"/>
            <a:ext cx="4437580" cy="2424701"/>
          </a:xfrm>
          <a:prstGeom prst="rect">
            <a:avLst/>
          </a:prstGeom>
        </p:spPr>
      </p:pic>
    </p:spTree>
    <p:extLst>
      <p:ext uri="{BB962C8B-B14F-4D97-AF65-F5344CB8AC3E}">
        <p14:creationId xmlns:p14="http://schemas.microsoft.com/office/powerpoint/2010/main" val="16030544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7741"/>
            <a:ext cx="10515600" cy="1325563"/>
          </a:xfrm>
        </p:spPr>
        <p:txBody>
          <a:bodyPr/>
          <a:lstStyle/>
          <a:p>
            <a:pPr algn="ctr"/>
            <a:r>
              <a:rPr lang="en-US" dirty="0" smtClean="0"/>
              <a:t>Video</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99</a:t>
            </a:fld>
            <a:endParaRPr lang="en-US"/>
          </a:p>
        </p:txBody>
      </p:sp>
      <p:pic>
        <p:nvPicPr>
          <p:cNvPr id="7" name="20150506_204952_36081922534245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3718646" y="258050"/>
            <a:ext cx="4754706" cy="6863137"/>
          </a:xfrm>
          <a:prstGeom prst="rect">
            <a:avLst/>
          </a:prstGeom>
        </p:spPr>
      </p:pic>
    </p:spTree>
    <p:extLst>
      <p:ext uri="{BB962C8B-B14F-4D97-AF65-F5344CB8AC3E}">
        <p14:creationId xmlns:p14="http://schemas.microsoft.com/office/powerpoint/2010/main" val="36359645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1139</TotalTime>
  <Words>3359</Words>
  <Application>Microsoft Office PowerPoint</Application>
  <PresentationFormat>Widescreen</PresentationFormat>
  <Paragraphs>737</Paragraphs>
  <Slides>100</Slides>
  <Notes>2</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100</vt:i4>
      </vt:variant>
    </vt:vector>
  </HeadingPairs>
  <TitlesOfParts>
    <vt:vector size="108" baseType="lpstr">
      <vt:lpstr>Arial</vt:lpstr>
      <vt:lpstr>Calibri</vt:lpstr>
      <vt:lpstr>Times New Roman</vt:lpstr>
      <vt:lpstr>Trebuchet MS</vt:lpstr>
      <vt:lpstr>Wingdings</vt:lpstr>
      <vt:lpstr>Wingdings 3</vt:lpstr>
      <vt:lpstr>Facet</vt:lpstr>
      <vt:lpstr>Worksheet</vt:lpstr>
      <vt:lpstr>EECT 101-50C Lab Notebook</vt:lpstr>
      <vt:lpstr>Table of Contents</vt:lpstr>
      <vt:lpstr>Lab 1 – Test Equipment Intro and Resistors </vt:lpstr>
      <vt:lpstr>Lab 1 – Test Equipment Intro and Resistors  </vt:lpstr>
      <vt:lpstr>Resistor color code</vt:lpstr>
      <vt:lpstr>Verify and Measurements of Resistors</vt:lpstr>
      <vt:lpstr>  Lab 1 – Test Equipment Intro and Resistors  </vt:lpstr>
      <vt:lpstr>Lab 1 – Summary and Conclusion</vt:lpstr>
      <vt:lpstr>Lab 2 – Resistors and Ohm’s Law</vt:lpstr>
      <vt:lpstr>Lab 2 – Resistors and Ohm’s Law</vt:lpstr>
      <vt:lpstr>Measurements</vt:lpstr>
      <vt:lpstr>Lab 2 – Detail and Procedure</vt:lpstr>
      <vt:lpstr>Ohm’s Law and Formula</vt:lpstr>
      <vt:lpstr>Pictures</vt:lpstr>
      <vt:lpstr>Summary and Conclusion</vt:lpstr>
      <vt:lpstr>Lab 3 - Resistors, Multisim, Ohm’s Law   </vt:lpstr>
      <vt:lpstr>Lab 3 – Resistors, Multisim, Ohm’s Law</vt:lpstr>
      <vt:lpstr>Parallel    </vt:lpstr>
      <vt:lpstr>Series </vt:lpstr>
      <vt:lpstr>Summary and Conclusion</vt:lpstr>
      <vt:lpstr>Lab 4 – Test Equipment 1 Basics </vt:lpstr>
      <vt:lpstr>Lab 4 – Test Equipment 1 Basics</vt:lpstr>
      <vt:lpstr>Detail and Procedure</vt:lpstr>
      <vt:lpstr>Pictures from #1</vt:lpstr>
      <vt:lpstr>Detail and Procedure Continued</vt:lpstr>
      <vt:lpstr>Pictures</vt:lpstr>
      <vt:lpstr>Continued</vt:lpstr>
      <vt:lpstr>Pictures</vt:lpstr>
      <vt:lpstr>Conclusion</vt:lpstr>
      <vt:lpstr>Lab 5 – Test Equipment 2, Capacitors, Inductors</vt:lpstr>
      <vt:lpstr>Lab 5 – Test Equipment 2, Capacitors, Inductors</vt:lpstr>
      <vt:lpstr>Equipment</vt:lpstr>
      <vt:lpstr>Lab 5 – Research Info</vt:lpstr>
      <vt:lpstr>Equations</vt:lpstr>
      <vt:lpstr>Lab 5 – Detail and Procedure</vt:lpstr>
      <vt:lpstr>Guideline and Pictures</vt:lpstr>
      <vt:lpstr>Guideline and Pictures</vt:lpstr>
      <vt:lpstr>Pictures custom wound inductors</vt:lpstr>
      <vt:lpstr>Summary and Conclusion</vt:lpstr>
      <vt:lpstr>Lab 6 – Learn to Solder </vt:lpstr>
      <vt:lpstr>Lab 6 – Learn to  Solder</vt:lpstr>
      <vt:lpstr>Soldering Pictures</vt:lpstr>
      <vt:lpstr>Conclusion</vt:lpstr>
      <vt:lpstr>Lab 7 – CD-1 Checkout and First Solder Kit  </vt:lpstr>
      <vt:lpstr> </vt:lpstr>
      <vt:lpstr>Components found in CMOS/TTL CD-1</vt:lpstr>
      <vt:lpstr>Schematic and picture for Flashing Light</vt:lpstr>
      <vt:lpstr>Comparing Last week &amp; this week Soldering</vt:lpstr>
      <vt:lpstr>Conclusion</vt:lpstr>
      <vt:lpstr>Lab 8 – 555 Timer Chip</vt:lpstr>
      <vt:lpstr>Lab 8 – 555 Timer Chip</vt:lpstr>
      <vt:lpstr>Procedure</vt:lpstr>
      <vt:lpstr>Pictures</vt:lpstr>
      <vt:lpstr>Summary and Conclusion</vt:lpstr>
      <vt:lpstr>Lab 9 – Filters</vt:lpstr>
      <vt:lpstr>Lab 9 – Filters</vt:lpstr>
      <vt:lpstr>Research Info</vt:lpstr>
      <vt:lpstr>Passive Filters Document</vt:lpstr>
      <vt:lpstr>Pictures</vt:lpstr>
      <vt:lpstr>Conclusion</vt:lpstr>
      <vt:lpstr>Lab 10 – Square Wave to Sine Wave </vt:lpstr>
      <vt:lpstr>Lab 10 – Square Wave to Sine Wave</vt:lpstr>
      <vt:lpstr>Schematic</vt:lpstr>
      <vt:lpstr>Pictures</vt:lpstr>
      <vt:lpstr>Summary and Conclusion</vt:lpstr>
      <vt:lpstr>Lab 11 –Test 7400 Series Chips </vt:lpstr>
      <vt:lpstr>Lab 11 – Test 7400 Series Chips</vt:lpstr>
      <vt:lpstr>SN7404 (Inverter)</vt:lpstr>
      <vt:lpstr>SN7406 (Inverter Buffer)</vt:lpstr>
      <vt:lpstr>Summary and Conclusion</vt:lpstr>
      <vt:lpstr>Lab 12 – Lissajous Pattern and Home Electronic</vt:lpstr>
      <vt:lpstr>Lab 12 – Lissajous Pattern and Home electronic</vt:lpstr>
      <vt:lpstr>Pictures</vt:lpstr>
      <vt:lpstr>Summary and Conclusion</vt:lpstr>
      <vt:lpstr>Lab 13 –AC to DC Power Supplies</vt:lpstr>
      <vt:lpstr>Lab 13 – AC to DC Power Supplies</vt:lpstr>
      <vt:lpstr>Details and Procedures</vt:lpstr>
      <vt:lpstr>Pictures</vt:lpstr>
      <vt:lpstr>Schematic</vt:lpstr>
      <vt:lpstr>Summary and Conclusion</vt:lpstr>
      <vt:lpstr>Lab 14– ESD </vt:lpstr>
      <vt:lpstr>Lab 14– ESD</vt:lpstr>
      <vt:lpstr>Info about ESD</vt:lpstr>
      <vt:lpstr>Approximate voltage generated from basic home items</vt:lpstr>
      <vt:lpstr>LED Testing</vt:lpstr>
      <vt:lpstr>Conclusion</vt:lpstr>
      <vt:lpstr>Lab 15– Testing Soldering Kit</vt:lpstr>
      <vt:lpstr>Lab 15 – Testing Soldering Kit</vt:lpstr>
      <vt:lpstr>Pictures from testing</vt:lpstr>
      <vt:lpstr>Pictures from testing cont.</vt:lpstr>
      <vt:lpstr>Summary and Conclusion</vt:lpstr>
      <vt:lpstr>Modern Car electronic testing</vt:lpstr>
      <vt:lpstr>Summary and Conclusion</vt:lpstr>
      <vt:lpstr>Lab 16 - Soldering</vt:lpstr>
      <vt:lpstr>Lab 16 –Soldering</vt:lpstr>
      <vt:lpstr>Schematic</vt:lpstr>
      <vt:lpstr>OUTLINE</vt:lpstr>
      <vt:lpstr>Pictures</vt:lpstr>
      <vt:lpstr>Video</vt:lpstr>
      <vt:lpstr>Conclusion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EECT 101-51C Lab Notebook</dc:title>
  <dc:creator>Louis J Toth</dc:creator>
  <cp:lastModifiedBy>Eh Doh  Lwe</cp:lastModifiedBy>
  <cp:revision>108</cp:revision>
  <dcterms:created xsi:type="dcterms:W3CDTF">2014-12-11T01:05:38Z</dcterms:created>
  <dcterms:modified xsi:type="dcterms:W3CDTF">2015-08-24T22:13:14Z</dcterms:modified>
</cp:coreProperties>
</file>